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8" r:id="rId2"/>
    <p:sldId id="265" r:id="rId3"/>
    <p:sldId id="272" r:id="rId4"/>
    <p:sldId id="276" r:id="rId5"/>
    <p:sldId id="259" r:id="rId6"/>
    <p:sldId id="277" r:id="rId7"/>
    <p:sldId id="273" r:id="rId8"/>
    <p:sldId id="260" r:id="rId9"/>
    <p:sldId id="279" r:id="rId10"/>
    <p:sldId id="280" r:id="rId11"/>
    <p:sldId id="275" r:id="rId12"/>
    <p:sldId id="261" r:id="rId13"/>
    <p:sldId id="278" r:id="rId14"/>
    <p:sldId id="282" r:id="rId15"/>
    <p:sldId id="286" r:id="rId16"/>
    <p:sldId id="283" r:id="rId17"/>
    <p:sldId id="281" r:id="rId18"/>
    <p:sldId id="287" r:id="rId19"/>
    <p:sldId id="284" r:id="rId20"/>
    <p:sldId id="285" r:id="rId21"/>
    <p:sldId id="264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783" autoAdjust="0"/>
  </p:normalViewPr>
  <p:slideViewPr>
    <p:cSldViewPr>
      <p:cViewPr varScale="1">
        <p:scale>
          <a:sx n="86" d="100"/>
          <a:sy n="86" d="100"/>
        </p:scale>
        <p:origin x="-149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AAD94B-04B5-4407-94DC-F41BF35FC76C}" type="datetimeFigureOut">
              <a:rPr lang="ru-RU" smtClean="0"/>
              <a:pPr/>
              <a:t>13.06.2020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66D645-938E-406B-A924-6392627B4BCB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66D645-938E-406B-A924-6392627B4BCB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66D645-938E-406B-A924-6392627B4BCB}" type="slidenum">
              <a:rPr lang="ru-RU" smtClean="0"/>
              <a:pPr/>
              <a:t>3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66D645-938E-406B-A924-6392627B4BCB}" type="slidenum">
              <a:rPr lang="ru-RU" smtClean="0"/>
              <a:pPr/>
              <a:t>5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66D645-938E-406B-A924-6392627B4BCB}" type="slidenum">
              <a:rPr lang="ru-RU" smtClean="0"/>
              <a:pPr/>
              <a:t>10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66D645-938E-406B-A924-6392627B4BCB}" type="slidenum">
              <a:rPr lang="ru-RU" smtClean="0"/>
              <a:pPr/>
              <a:t>12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1A0634-85D8-4AD6-91A2-65FACAE681B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13.06.2020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13.06.2020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13.06.2020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13.06.2020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13.06.2020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13.06.2020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13.06.2020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jpe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.v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764704"/>
            <a:ext cx="9144000" cy="1656184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Влияние добавки </a:t>
            </a:r>
            <a:r>
              <a:rPr lang="ru-RU" sz="24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высокоструктурированного </a:t>
            </a:r>
            <a:r>
              <a:rPr lang="ru-RU" sz="24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цеолита 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обогащённого </a:t>
            </a:r>
            <a:r>
              <a:rPr lang="ru-RU" sz="24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аминокислотами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dirty="0" err="1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ВитаАмин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на организм </a:t>
            </a:r>
            <a:br>
              <a:rPr lang="ru-RU" sz="2400" b="1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и продуктивность сельскохозяйственных птиц</a:t>
            </a:r>
            <a:endParaRPr lang="ru-RU" sz="2400" b="1" dirty="0">
              <a:solidFill>
                <a:schemeClr val="accent6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2" descr="https://gorodok.bz/upload/medialibrary/b56/b56d6ee973e290c745817d0e000802cd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2780928"/>
            <a:ext cx="4032448" cy="3048091"/>
          </a:xfrm>
          <a:prstGeom prst="rect">
            <a:avLst/>
          </a:prstGeom>
          <a:noFill/>
        </p:spPr>
      </p:pic>
      <p:pic>
        <p:nvPicPr>
          <p:cNvPr id="8" name="Picture 2" descr="http://darkroom-cdn.s3.amazonaws.com/2012/11/ph-ho-maple-turkeysJ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27984" y="2780928"/>
            <a:ext cx="4495428" cy="2996952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4932040" y="5877272"/>
            <a:ext cx="41044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Дежаткина С.В., д.б.н., профессор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20688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7030A0"/>
                </a:solidFill>
                <a:latin typeface="Segoe Print" pitchFamily="2" charset="0"/>
              </a:rPr>
              <a:t>Результаты анализа химического состава яиц</a:t>
            </a:r>
            <a:endParaRPr lang="ru-RU" sz="2800" b="1" dirty="0">
              <a:solidFill>
                <a:srgbClr val="7030A0"/>
              </a:solidFill>
              <a:latin typeface="Segoe Print" pitchFamily="2" charset="0"/>
            </a:endParaRPr>
          </a:p>
        </p:txBody>
      </p:sp>
      <p:sp>
        <p:nvSpPr>
          <p:cNvPr id="28675" name="Rectangle 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467544" y="548680"/>
          <a:ext cx="8064896" cy="4781548"/>
        </p:xfrm>
        <a:graphic>
          <a:graphicData uri="http://schemas.openxmlformats.org/drawingml/2006/table">
            <a:tbl>
              <a:tblPr/>
              <a:tblGrid>
                <a:gridCol w="3024336"/>
                <a:gridCol w="2167352"/>
                <a:gridCol w="2873208"/>
              </a:tblGrid>
              <a:tr h="25621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Times New Roman"/>
                          <a:ea typeface="SimSun"/>
                          <a:cs typeface="Times New Roman"/>
                        </a:rPr>
                        <a:t>Показатель, ед.</a:t>
                      </a:r>
                      <a:endParaRPr lang="ru-RU" sz="1600" b="1" dirty="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260" marR="682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Times New Roman"/>
                          <a:ea typeface="SimSun"/>
                          <a:cs typeface="Times New Roman"/>
                        </a:rPr>
                        <a:t>1 - контроль</a:t>
                      </a:r>
                      <a:endParaRPr lang="ru-RU" sz="1600" b="1" dirty="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260" marR="682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Times New Roman"/>
                          <a:ea typeface="SimSun"/>
                          <a:cs typeface="Times New Roman"/>
                        </a:rPr>
                        <a:t>2 - опыт</a:t>
                      </a:r>
                      <a:endParaRPr lang="ru-RU" sz="1600" b="1" dirty="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260" marR="682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25621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Times New Roman"/>
                          <a:ea typeface="SimSun"/>
                          <a:cs typeface="Times New Roman"/>
                        </a:rPr>
                        <a:t>Белок, %</a:t>
                      </a:r>
                      <a:endParaRPr lang="ru-RU" sz="1600" dirty="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260" marR="682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Times New Roman"/>
                          <a:ea typeface="SimSun"/>
                          <a:cs typeface="Times New Roman"/>
                        </a:rPr>
                        <a:t>12,57</a:t>
                      </a:r>
                      <a:r>
                        <a:rPr lang="ru-RU" sz="1600" u="sng" dirty="0" smtClean="0">
                          <a:latin typeface="Times New Roman"/>
                          <a:ea typeface="SimSun"/>
                          <a:cs typeface="Times New Roman"/>
                        </a:rPr>
                        <a:t>+</a:t>
                      </a:r>
                      <a:r>
                        <a:rPr lang="ru-RU" sz="1600" dirty="0" smtClean="0">
                          <a:latin typeface="Times New Roman"/>
                          <a:ea typeface="SimSun"/>
                          <a:cs typeface="Times New Roman"/>
                        </a:rPr>
                        <a:t>0,48</a:t>
                      </a:r>
                      <a:endParaRPr lang="ru-RU" sz="1600" dirty="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260" marR="682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Times New Roman"/>
                          <a:ea typeface="SimSun"/>
                          <a:cs typeface="Times New Roman"/>
                        </a:rPr>
                        <a:t>12,93</a:t>
                      </a:r>
                      <a:r>
                        <a:rPr lang="ru-RU" sz="1600" u="sng" dirty="0" smtClean="0">
                          <a:latin typeface="Times New Roman"/>
                          <a:ea typeface="SimSun"/>
                          <a:cs typeface="Times New Roman"/>
                        </a:rPr>
                        <a:t>+</a:t>
                      </a:r>
                      <a:r>
                        <a:rPr lang="ru-RU" sz="1600" dirty="0" smtClean="0">
                          <a:latin typeface="Times New Roman"/>
                          <a:ea typeface="SimSun"/>
                          <a:cs typeface="Times New Roman"/>
                        </a:rPr>
                        <a:t>0,13</a:t>
                      </a:r>
                      <a:endParaRPr lang="ru-RU" sz="1600" dirty="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260" marR="682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25621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SimSun"/>
                          <a:cs typeface="Times New Roman"/>
                        </a:rPr>
                        <a:t>        % от контроля</a:t>
                      </a:r>
                      <a:endParaRPr lang="ru-RU" sz="1600" dirty="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260" marR="682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SimSun"/>
                          <a:cs typeface="Times New Roman"/>
                        </a:rPr>
                        <a:t>100</a:t>
                      </a:r>
                      <a:endParaRPr lang="ru-RU" sz="1600" dirty="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260" marR="682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latin typeface="Times New Roman"/>
                          <a:ea typeface="SimSun"/>
                          <a:cs typeface="Times New Roman"/>
                        </a:rPr>
                        <a:t>102,86</a:t>
                      </a:r>
                      <a:endParaRPr lang="ru-RU" sz="1600" b="1" dirty="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260" marR="682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25621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Times New Roman"/>
                          <a:ea typeface="SimSun"/>
                          <a:cs typeface="Times New Roman"/>
                        </a:rPr>
                        <a:t>Азот, %</a:t>
                      </a:r>
                      <a:endParaRPr lang="ru-RU" sz="1600" dirty="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260" marR="682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Times New Roman"/>
                          <a:ea typeface="SimSun"/>
                          <a:cs typeface="Times New Roman"/>
                        </a:rPr>
                        <a:t>2,01</a:t>
                      </a:r>
                      <a:r>
                        <a:rPr lang="ru-RU" sz="1600" u="sng" dirty="0" smtClean="0">
                          <a:latin typeface="Times New Roman"/>
                          <a:ea typeface="SimSun"/>
                          <a:cs typeface="Times New Roman"/>
                        </a:rPr>
                        <a:t>+</a:t>
                      </a:r>
                      <a:r>
                        <a:rPr lang="ru-RU" sz="1600" dirty="0" smtClean="0">
                          <a:latin typeface="Times New Roman"/>
                          <a:ea typeface="SimSun"/>
                          <a:cs typeface="Times New Roman"/>
                        </a:rPr>
                        <a:t>0,08</a:t>
                      </a:r>
                      <a:endParaRPr lang="ru-RU" sz="1600" dirty="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260" marR="682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Times New Roman"/>
                          <a:ea typeface="SimSun"/>
                          <a:cs typeface="Times New Roman"/>
                        </a:rPr>
                        <a:t>2,07</a:t>
                      </a:r>
                      <a:r>
                        <a:rPr lang="ru-RU" sz="1600" u="sng" dirty="0" smtClean="0">
                          <a:latin typeface="Times New Roman"/>
                          <a:ea typeface="SimSun"/>
                          <a:cs typeface="Times New Roman"/>
                        </a:rPr>
                        <a:t>+</a:t>
                      </a:r>
                      <a:r>
                        <a:rPr lang="ru-RU" sz="1600" dirty="0" smtClean="0">
                          <a:latin typeface="Times New Roman"/>
                          <a:ea typeface="SimSun"/>
                          <a:cs typeface="Times New Roman"/>
                        </a:rPr>
                        <a:t>0,02</a:t>
                      </a:r>
                      <a:endParaRPr lang="ru-RU" sz="1600" dirty="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260" marR="682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25621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SimSun"/>
                          <a:cs typeface="Times New Roman"/>
                        </a:rPr>
                        <a:t>        % от контроля</a:t>
                      </a:r>
                      <a:endParaRPr lang="ru-RU" sz="160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260" marR="682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SimSun"/>
                          <a:cs typeface="Times New Roman"/>
                        </a:rPr>
                        <a:t>100</a:t>
                      </a:r>
                      <a:endParaRPr lang="ru-RU" sz="1600" dirty="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260" marR="682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latin typeface="Times New Roman"/>
                          <a:ea typeface="SimSun"/>
                          <a:cs typeface="Times New Roman"/>
                        </a:rPr>
                        <a:t>102,99</a:t>
                      </a:r>
                      <a:endParaRPr lang="ru-RU" sz="1600" b="1" dirty="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260" marR="682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25621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Times New Roman"/>
                          <a:ea typeface="SimSun"/>
                          <a:cs typeface="Times New Roman"/>
                        </a:rPr>
                        <a:t>Влага, %</a:t>
                      </a:r>
                      <a:endParaRPr lang="ru-RU" sz="1600" dirty="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260" marR="682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Times New Roman"/>
                          <a:ea typeface="SimSun"/>
                          <a:cs typeface="Times New Roman"/>
                        </a:rPr>
                        <a:t>75,82</a:t>
                      </a:r>
                      <a:r>
                        <a:rPr lang="ru-RU" sz="1600" u="sng" dirty="0" smtClean="0">
                          <a:latin typeface="Times New Roman"/>
                          <a:ea typeface="SimSun"/>
                          <a:cs typeface="Times New Roman"/>
                        </a:rPr>
                        <a:t>+</a:t>
                      </a:r>
                      <a:r>
                        <a:rPr lang="ru-RU" sz="1600" dirty="0" smtClean="0">
                          <a:latin typeface="Times New Roman"/>
                          <a:ea typeface="SimSun"/>
                          <a:cs typeface="Times New Roman"/>
                        </a:rPr>
                        <a:t>0,35</a:t>
                      </a:r>
                      <a:endParaRPr lang="ru-RU" sz="1600" dirty="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260" marR="682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Times New Roman"/>
                          <a:ea typeface="SimSun"/>
                          <a:cs typeface="Times New Roman"/>
                        </a:rPr>
                        <a:t>75,56</a:t>
                      </a:r>
                      <a:r>
                        <a:rPr lang="ru-RU" sz="1600" u="sng" dirty="0" smtClean="0">
                          <a:latin typeface="Times New Roman"/>
                          <a:ea typeface="SimSun"/>
                          <a:cs typeface="Times New Roman"/>
                        </a:rPr>
                        <a:t>+</a:t>
                      </a:r>
                      <a:r>
                        <a:rPr lang="ru-RU" sz="1600" dirty="0" smtClean="0">
                          <a:latin typeface="Times New Roman"/>
                          <a:ea typeface="SimSun"/>
                          <a:cs typeface="Times New Roman"/>
                        </a:rPr>
                        <a:t>0,12</a:t>
                      </a:r>
                      <a:endParaRPr lang="ru-RU" sz="1600" dirty="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260" marR="682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25621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SimSun"/>
                          <a:cs typeface="Times New Roman"/>
                        </a:rPr>
                        <a:t>        % от контроля</a:t>
                      </a:r>
                      <a:endParaRPr lang="ru-RU" sz="1600" dirty="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260" marR="682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SimSun"/>
                          <a:cs typeface="Times New Roman"/>
                        </a:rPr>
                        <a:t>100</a:t>
                      </a:r>
                      <a:endParaRPr lang="ru-RU" sz="1600" dirty="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260" marR="682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latin typeface="Times New Roman"/>
                          <a:ea typeface="SimSun"/>
                          <a:cs typeface="Times New Roman"/>
                        </a:rPr>
                        <a:t>99,66</a:t>
                      </a:r>
                      <a:endParaRPr lang="ru-RU" sz="1600" b="1" dirty="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260" marR="682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25621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Times New Roman"/>
                          <a:ea typeface="SimSun"/>
                          <a:cs typeface="Times New Roman"/>
                        </a:rPr>
                        <a:t>Зола, %</a:t>
                      </a:r>
                      <a:endParaRPr lang="ru-RU" sz="1600" dirty="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260" marR="682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Times New Roman"/>
                          <a:ea typeface="SimSun"/>
                          <a:cs typeface="Times New Roman"/>
                        </a:rPr>
                        <a:t>0,67</a:t>
                      </a:r>
                      <a:r>
                        <a:rPr lang="ru-RU" sz="1600" u="sng" dirty="0" smtClean="0">
                          <a:latin typeface="Times New Roman"/>
                          <a:ea typeface="SimSun"/>
                          <a:cs typeface="Times New Roman"/>
                        </a:rPr>
                        <a:t>+</a:t>
                      </a:r>
                      <a:r>
                        <a:rPr lang="ru-RU" sz="1600" dirty="0" smtClean="0">
                          <a:latin typeface="Times New Roman"/>
                          <a:ea typeface="SimSun"/>
                          <a:cs typeface="Times New Roman"/>
                        </a:rPr>
                        <a:t>0,08</a:t>
                      </a:r>
                      <a:endParaRPr lang="ru-RU" sz="1600" dirty="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260" marR="682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Times New Roman"/>
                          <a:ea typeface="SimSun"/>
                          <a:cs typeface="Times New Roman"/>
                        </a:rPr>
                        <a:t>0,44</a:t>
                      </a:r>
                      <a:r>
                        <a:rPr lang="ru-RU" sz="1600" u="sng" dirty="0" smtClean="0">
                          <a:latin typeface="Times New Roman"/>
                          <a:ea typeface="SimSun"/>
                          <a:cs typeface="Times New Roman"/>
                        </a:rPr>
                        <a:t>+</a:t>
                      </a:r>
                      <a:r>
                        <a:rPr lang="ru-RU" sz="1600" dirty="0" smtClean="0">
                          <a:latin typeface="Times New Roman"/>
                          <a:ea typeface="SimSun"/>
                          <a:cs typeface="Times New Roman"/>
                        </a:rPr>
                        <a:t>0,01*</a:t>
                      </a:r>
                      <a:endParaRPr lang="ru-RU" sz="1600" dirty="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260" marR="682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25621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SimSun"/>
                          <a:cs typeface="Times New Roman"/>
                        </a:rPr>
                        <a:t>                      % от </a:t>
                      </a:r>
                      <a:r>
                        <a:rPr lang="ru-RU" sz="1600" dirty="0" err="1" smtClean="0">
                          <a:latin typeface="Times New Roman"/>
                          <a:ea typeface="SimSun"/>
                          <a:cs typeface="Times New Roman"/>
                        </a:rPr>
                        <a:t>котроля</a:t>
                      </a:r>
                      <a:endParaRPr lang="ru-RU" sz="1600" dirty="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260" marR="682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SimSun"/>
                          <a:cs typeface="Times New Roman"/>
                        </a:rPr>
                        <a:t>100</a:t>
                      </a:r>
                      <a:endParaRPr lang="ru-RU" sz="1600" dirty="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260" marR="682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latin typeface="Times New Roman"/>
                          <a:ea typeface="SimSun"/>
                          <a:cs typeface="Times New Roman"/>
                        </a:rPr>
                        <a:t>65,67</a:t>
                      </a:r>
                      <a:endParaRPr lang="ru-RU" sz="1600" b="1" dirty="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260" marR="682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27072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Times New Roman"/>
                          <a:ea typeface="SimSun"/>
                          <a:cs typeface="Times New Roman"/>
                        </a:rPr>
                        <a:t>Жир в яйце, %</a:t>
                      </a:r>
                      <a:endParaRPr lang="ru-RU" sz="1600" dirty="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260" marR="682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Times New Roman"/>
                          <a:ea typeface="SimSun"/>
                          <a:cs typeface="Times New Roman"/>
                        </a:rPr>
                        <a:t>8,62</a:t>
                      </a:r>
                      <a:r>
                        <a:rPr lang="ru-RU" sz="1600" u="sng" dirty="0" smtClean="0">
                          <a:latin typeface="Times New Roman"/>
                          <a:ea typeface="SimSun"/>
                          <a:cs typeface="Times New Roman"/>
                        </a:rPr>
                        <a:t>+</a:t>
                      </a:r>
                      <a:r>
                        <a:rPr lang="ru-RU" sz="1600" dirty="0" smtClean="0">
                          <a:latin typeface="Times New Roman"/>
                          <a:ea typeface="SimSun"/>
                          <a:cs typeface="Times New Roman"/>
                        </a:rPr>
                        <a:t>0,30</a:t>
                      </a:r>
                      <a:endParaRPr lang="ru-RU" sz="1600" dirty="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260" marR="682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Times New Roman"/>
                          <a:ea typeface="SimSun"/>
                          <a:cs typeface="Times New Roman"/>
                        </a:rPr>
                        <a:t>10,52</a:t>
                      </a:r>
                      <a:r>
                        <a:rPr lang="ru-RU" sz="1600" u="sng" dirty="0" smtClean="0">
                          <a:latin typeface="Times New Roman"/>
                          <a:ea typeface="SimSun"/>
                          <a:cs typeface="Times New Roman"/>
                        </a:rPr>
                        <a:t>+</a:t>
                      </a:r>
                      <a:r>
                        <a:rPr lang="ru-RU" sz="1600" dirty="0" smtClean="0">
                          <a:latin typeface="Times New Roman"/>
                          <a:ea typeface="SimSun"/>
                          <a:cs typeface="Times New Roman"/>
                        </a:rPr>
                        <a:t>0,04**</a:t>
                      </a:r>
                      <a:endParaRPr lang="ru-RU" sz="1600" dirty="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260" marR="682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25621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SimSun"/>
                          <a:cs typeface="Times New Roman"/>
                        </a:rPr>
                        <a:t>                      % от контроля</a:t>
                      </a:r>
                      <a:endParaRPr lang="ru-RU" sz="1600" dirty="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260" marR="682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SimSun"/>
                          <a:cs typeface="Times New Roman"/>
                        </a:rPr>
                        <a:t>100</a:t>
                      </a:r>
                      <a:endParaRPr lang="ru-RU" sz="1600" dirty="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260" marR="682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latin typeface="Times New Roman"/>
                          <a:ea typeface="SimSun"/>
                          <a:cs typeface="Times New Roman"/>
                        </a:rPr>
                        <a:t>122,04</a:t>
                      </a:r>
                      <a:endParaRPr lang="ru-RU" sz="1600" b="1" dirty="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260" marR="682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25621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Times New Roman"/>
                          <a:ea typeface="SimSun"/>
                          <a:cs typeface="Times New Roman"/>
                        </a:rPr>
                        <a:t>Жир в желтке, %</a:t>
                      </a:r>
                      <a:endParaRPr lang="ru-RU" sz="1600" dirty="0">
                        <a:latin typeface="+mn-lt"/>
                        <a:ea typeface="SimSun"/>
                        <a:cs typeface="Times New Roman"/>
                      </a:endParaRPr>
                    </a:p>
                  </a:txBody>
                  <a:tcPr marL="68260" marR="682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Times New Roman"/>
                          <a:ea typeface="SimSun"/>
                          <a:cs typeface="Times New Roman"/>
                        </a:rPr>
                        <a:t>26,47</a:t>
                      </a:r>
                      <a:r>
                        <a:rPr lang="ru-RU" sz="1600" u="sng" dirty="0" smtClean="0">
                          <a:latin typeface="Times New Roman"/>
                          <a:ea typeface="SimSun"/>
                          <a:cs typeface="Times New Roman"/>
                        </a:rPr>
                        <a:t>+</a:t>
                      </a:r>
                      <a:r>
                        <a:rPr lang="ru-RU" sz="1600" dirty="0" smtClean="0">
                          <a:latin typeface="Times New Roman"/>
                          <a:ea typeface="SimSun"/>
                          <a:cs typeface="Times New Roman"/>
                        </a:rPr>
                        <a:t>1,26</a:t>
                      </a:r>
                      <a:endParaRPr lang="ru-RU" sz="1600" dirty="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260" marR="682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Times New Roman"/>
                          <a:ea typeface="SimSun"/>
                          <a:cs typeface="Times New Roman"/>
                        </a:rPr>
                        <a:t>31,90</a:t>
                      </a:r>
                      <a:r>
                        <a:rPr lang="ru-RU" sz="1600" u="sng" dirty="0" smtClean="0">
                          <a:latin typeface="Times New Roman"/>
                          <a:ea typeface="SimSun"/>
                          <a:cs typeface="Times New Roman"/>
                        </a:rPr>
                        <a:t>+</a:t>
                      </a:r>
                      <a:r>
                        <a:rPr lang="ru-RU" sz="1600" dirty="0" smtClean="0">
                          <a:latin typeface="Times New Roman"/>
                          <a:ea typeface="SimSun"/>
                          <a:cs typeface="Times New Roman"/>
                        </a:rPr>
                        <a:t>0,11*</a:t>
                      </a:r>
                      <a:endParaRPr lang="ru-RU" sz="1600" dirty="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260" marR="682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25621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SimSun"/>
                          <a:cs typeface="Times New Roman"/>
                        </a:rPr>
                        <a:t>                      % от контроля</a:t>
                      </a:r>
                      <a:endParaRPr lang="ru-RU" sz="1600" dirty="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260" marR="682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SimSun"/>
                          <a:cs typeface="Times New Roman"/>
                        </a:rPr>
                        <a:t>100</a:t>
                      </a:r>
                      <a:endParaRPr lang="ru-RU" sz="1600" dirty="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260" marR="682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latin typeface="Times New Roman"/>
                          <a:ea typeface="SimSun"/>
                          <a:cs typeface="Times New Roman"/>
                        </a:rPr>
                        <a:t>120,51</a:t>
                      </a:r>
                      <a:endParaRPr lang="ru-RU" sz="1600" b="1" dirty="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260" marR="682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25621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err="1" smtClean="0">
                          <a:latin typeface="Times New Roman"/>
                          <a:ea typeface="SimSun"/>
                          <a:cs typeface="Times New Roman"/>
                        </a:rPr>
                        <a:t>Каротиноиды</a:t>
                      </a:r>
                      <a:r>
                        <a:rPr lang="ru-RU" sz="1600" dirty="0" smtClean="0">
                          <a:latin typeface="Times New Roman"/>
                          <a:ea typeface="SimSun"/>
                          <a:cs typeface="Times New Roman"/>
                        </a:rPr>
                        <a:t> в яйце, </a:t>
                      </a:r>
                      <a:r>
                        <a:rPr lang="ru-RU" sz="1600" dirty="0" err="1" smtClean="0">
                          <a:latin typeface="Times New Roman"/>
                          <a:ea typeface="SimSun"/>
                          <a:cs typeface="Times New Roman"/>
                        </a:rPr>
                        <a:t>ммоль</a:t>
                      </a:r>
                      <a:r>
                        <a:rPr lang="ru-RU" sz="1600" dirty="0" smtClean="0">
                          <a:latin typeface="Times New Roman"/>
                          <a:ea typeface="SimSun"/>
                          <a:cs typeface="Times New Roman"/>
                        </a:rPr>
                        <a:t>/л</a:t>
                      </a:r>
                      <a:endParaRPr lang="ru-RU" sz="1600" dirty="0">
                        <a:latin typeface="+mn-lt"/>
                        <a:ea typeface="SimSun"/>
                        <a:cs typeface="Times New Roman"/>
                      </a:endParaRPr>
                    </a:p>
                  </a:txBody>
                  <a:tcPr marL="68260" marR="682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Times New Roman"/>
                          <a:ea typeface="SimSun"/>
                          <a:cs typeface="Times New Roman"/>
                        </a:rPr>
                        <a:t>17,67</a:t>
                      </a:r>
                      <a:r>
                        <a:rPr lang="ru-RU" sz="1600" u="sng" dirty="0" smtClean="0">
                          <a:latin typeface="Times New Roman"/>
                          <a:ea typeface="SimSun"/>
                          <a:cs typeface="Times New Roman"/>
                        </a:rPr>
                        <a:t>+</a:t>
                      </a:r>
                      <a:r>
                        <a:rPr lang="ru-RU" sz="1600" dirty="0" smtClean="0">
                          <a:latin typeface="Times New Roman"/>
                          <a:ea typeface="SimSun"/>
                          <a:cs typeface="Times New Roman"/>
                        </a:rPr>
                        <a:t>0,36</a:t>
                      </a:r>
                      <a:endParaRPr lang="ru-RU" sz="1600" dirty="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260" marR="682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Times New Roman"/>
                          <a:ea typeface="SimSun"/>
                          <a:cs typeface="Times New Roman"/>
                        </a:rPr>
                        <a:t>6,28</a:t>
                      </a:r>
                      <a:r>
                        <a:rPr lang="ru-RU" sz="1600" u="sng" dirty="0" smtClean="0">
                          <a:latin typeface="Times New Roman"/>
                          <a:ea typeface="SimSun"/>
                          <a:cs typeface="Times New Roman"/>
                        </a:rPr>
                        <a:t>+</a:t>
                      </a:r>
                      <a:r>
                        <a:rPr lang="ru-RU" sz="1600" dirty="0" smtClean="0">
                          <a:latin typeface="Times New Roman"/>
                          <a:ea typeface="SimSun"/>
                          <a:cs typeface="Times New Roman"/>
                        </a:rPr>
                        <a:t>0,80***</a:t>
                      </a:r>
                      <a:endParaRPr lang="ru-RU" sz="1600" dirty="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260" marR="682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29489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SimSun"/>
                          <a:cs typeface="Times New Roman"/>
                        </a:rPr>
                        <a:t>                      % от контроля</a:t>
                      </a:r>
                      <a:endParaRPr lang="ru-RU" sz="1600" dirty="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260" marR="682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SimSun"/>
                          <a:cs typeface="Times New Roman"/>
                        </a:rPr>
                        <a:t>100</a:t>
                      </a:r>
                      <a:endParaRPr lang="ru-RU" sz="1600" dirty="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260" marR="682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latin typeface="Times New Roman"/>
                          <a:ea typeface="SimSun"/>
                          <a:cs typeface="Times New Roman"/>
                        </a:rPr>
                        <a:t>35,54 (ниже в 2,8 раза)</a:t>
                      </a:r>
                      <a:endParaRPr lang="ru-RU" sz="1600" b="1" dirty="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260" marR="682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25621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Times New Roman" pitchFamily="18" charset="0"/>
                          <a:ea typeface="SimSun"/>
                          <a:cs typeface="Times New Roman" pitchFamily="18" charset="0"/>
                        </a:rPr>
                        <a:t>Витамин А (</a:t>
                      </a:r>
                      <a:r>
                        <a:rPr lang="ru-RU" sz="1600" dirty="0" err="1" smtClean="0">
                          <a:latin typeface="Times New Roman" pitchFamily="18" charset="0"/>
                          <a:ea typeface="SimSun"/>
                          <a:cs typeface="Times New Roman" pitchFamily="18" charset="0"/>
                        </a:rPr>
                        <a:t>ретинол</a:t>
                      </a:r>
                      <a:r>
                        <a:rPr lang="ru-RU" sz="1600" dirty="0" smtClean="0">
                          <a:latin typeface="Times New Roman" pitchFamily="18" charset="0"/>
                          <a:ea typeface="SimSun"/>
                          <a:cs typeface="Times New Roman" pitchFamily="18" charset="0"/>
                        </a:rPr>
                        <a:t>),</a:t>
                      </a:r>
                      <a:r>
                        <a:rPr lang="ru-RU" sz="1600" baseline="0" dirty="0" smtClean="0">
                          <a:latin typeface="Times New Roman" pitchFamily="18" charset="0"/>
                          <a:ea typeface="SimSun"/>
                          <a:cs typeface="Times New Roman" pitchFamily="18" charset="0"/>
                        </a:rPr>
                        <a:t> МЕ/г</a:t>
                      </a:r>
                      <a:endParaRPr lang="ru-RU" sz="1600" dirty="0">
                        <a:latin typeface="Times New Roman" pitchFamily="18" charset="0"/>
                        <a:ea typeface="SimSun"/>
                        <a:cs typeface="Times New Roman" pitchFamily="18" charset="0"/>
                      </a:endParaRPr>
                    </a:p>
                  </a:txBody>
                  <a:tcPr marL="68260" marR="682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Times New Roman" pitchFamily="18" charset="0"/>
                          <a:ea typeface="SimSun"/>
                          <a:cs typeface="Times New Roman" pitchFamily="18" charset="0"/>
                        </a:rPr>
                        <a:t>5,1</a:t>
                      </a:r>
                      <a:r>
                        <a:rPr lang="ru-RU" sz="1600" u="sng" dirty="0" smtClean="0">
                          <a:latin typeface="Times New Roman"/>
                          <a:ea typeface="SimSun"/>
                          <a:cs typeface="Times New Roman"/>
                        </a:rPr>
                        <a:t>+</a:t>
                      </a:r>
                      <a:r>
                        <a:rPr lang="ru-RU" sz="1600" u="none" dirty="0" smtClean="0">
                          <a:latin typeface="Times New Roman"/>
                          <a:ea typeface="SimSun"/>
                          <a:cs typeface="Times New Roman"/>
                        </a:rPr>
                        <a:t> 0,02</a:t>
                      </a:r>
                      <a:r>
                        <a:rPr lang="ru-RU" sz="1600" u="none" dirty="0" smtClean="0">
                          <a:latin typeface="Times New Roman" pitchFamily="18" charset="0"/>
                          <a:ea typeface="SimSun"/>
                          <a:cs typeface="Times New Roman" pitchFamily="18" charset="0"/>
                        </a:rPr>
                        <a:t> </a:t>
                      </a:r>
                      <a:endParaRPr lang="ru-RU" sz="1600" u="none" dirty="0">
                        <a:latin typeface="Times New Roman" pitchFamily="18" charset="0"/>
                        <a:ea typeface="SimSun"/>
                        <a:cs typeface="Times New Roman" pitchFamily="18" charset="0"/>
                      </a:endParaRPr>
                    </a:p>
                  </a:txBody>
                  <a:tcPr marL="68260" marR="682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latin typeface="Times New Roman" pitchFamily="18" charset="0"/>
                          <a:ea typeface="SimSun"/>
                          <a:cs typeface="Times New Roman" pitchFamily="18" charset="0"/>
                        </a:rPr>
                        <a:t>14,4</a:t>
                      </a:r>
                      <a:r>
                        <a:rPr lang="ru-RU" sz="1600" u="sng" dirty="0" smtClean="0">
                          <a:latin typeface="Times New Roman"/>
                          <a:ea typeface="SimSun"/>
                          <a:cs typeface="Times New Roman"/>
                        </a:rPr>
                        <a:t>+</a:t>
                      </a:r>
                      <a:r>
                        <a:rPr lang="ru-RU" sz="1600" u="none" dirty="0" smtClean="0">
                          <a:latin typeface="Times New Roman"/>
                          <a:ea typeface="SimSun"/>
                          <a:cs typeface="Times New Roman"/>
                        </a:rPr>
                        <a:t> 0,02</a:t>
                      </a:r>
                      <a:r>
                        <a:rPr lang="ru-RU" sz="1600" u="none" dirty="0" smtClean="0">
                          <a:latin typeface="Times New Roman" pitchFamily="18" charset="0"/>
                          <a:ea typeface="SimSun"/>
                          <a:cs typeface="Times New Roman" pitchFamily="18" charset="0"/>
                        </a:rPr>
                        <a:t> </a:t>
                      </a:r>
                      <a:endParaRPr lang="ru-RU" sz="1600" b="1" dirty="0">
                        <a:latin typeface="Times New Roman" pitchFamily="18" charset="0"/>
                        <a:ea typeface="SimSun"/>
                        <a:cs typeface="Times New Roman" pitchFamily="18" charset="0"/>
                      </a:endParaRPr>
                    </a:p>
                  </a:txBody>
                  <a:tcPr marL="68260" marR="682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23983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SimSun"/>
                          <a:cs typeface="Times New Roman"/>
                        </a:rPr>
                        <a:t>                      % от контроля</a:t>
                      </a:r>
                      <a:endParaRPr lang="ru-RU" sz="1600" dirty="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260" marR="682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SimSun"/>
                          <a:cs typeface="Times New Roman"/>
                        </a:rPr>
                        <a:t>100</a:t>
                      </a:r>
                      <a:endParaRPr lang="ru-RU" sz="1600" dirty="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260" marR="682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latin typeface="Times New Roman" pitchFamily="18" charset="0"/>
                          <a:ea typeface="SimSun"/>
                          <a:cs typeface="Times New Roman" pitchFamily="18" charset="0"/>
                        </a:rPr>
                        <a:t>(выше в 2,8 раза)</a:t>
                      </a:r>
                      <a:endParaRPr lang="ru-RU" sz="1600" b="1" dirty="0">
                        <a:latin typeface="Times New Roman" pitchFamily="18" charset="0"/>
                        <a:ea typeface="SimSun"/>
                        <a:cs typeface="Times New Roman" pitchFamily="18" charset="0"/>
                      </a:endParaRPr>
                    </a:p>
                  </a:txBody>
                  <a:tcPr marL="68260" marR="682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215008" y="5373215"/>
            <a:ext cx="892899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 яйце уменьшается содержание золы на 34,33 % (</a:t>
            </a:r>
            <a:r>
              <a:rPr lang="ru-RU" sz="1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en-US" sz="1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&lt;0,05</a:t>
            </a:r>
            <a:r>
              <a:rPr lang="ru-RU" sz="1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), за счёт усиления минерального обмена в организме птиц, повышения прочности скорлупы, выведения тяж. </a:t>
            </a:r>
            <a:r>
              <a:rPr lang="ru-RU" sz="1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Ме</a:t>
            </a:r>
            <a:r>
              <a:rPr lang="ru-RU" sz="1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 Отмечено повышение содержания жира в яйце и желтке на  22,04 (</a:t>
            </a:r>
            <a:r>
              <a:rPr lang="ru-RU" sz="1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en-US" sz="1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&lt;0,0</a:t>
            </a:r>
            <a:r>
              <a:rPr lang="ru-RU" sz="1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1) и 20,51 (</a:t>
            </a:r>
            <a:r>
              <a:rPr lang="ru-RU" sz="1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en-US" sz="1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&lt;0,05</a:t>
            </a:r>
            <a:r>
              <a:rPr lang="ru-RU" sz="1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) %,  вероятно за счёт повышения усвоения питательных веществ корма.  Установлено снижение уровня </a:t>
            </a:r>
            <a:r>
              <a:rPr lang="ru-RU" sz="1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каротиноидов-предшественников</a:t>
            </a:r>
            <a:r>
              <a:rPr lang="ru-RU" sz="1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витамина А в яйце в 2,8 раза, что объясняется повышением концентрации самого витамина А (</a:t>
            </a:r>
            <a:r>
              <a:rPr lang="ru-RU" sz="1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ретинола</a:t>
            </a:r>
            <a:r>
              <a:rPr lang="ru-RU" sz="1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) в яйце</a:t>
            </a:r>
            <a:endParaRPr lang="ru-RU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88640"/>
            <a:ext cx="9144000" cy="720080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7030A0"/>
                </a:solidFill>
                <a:latin typeface="Segoe Print" pitchFamily="2" charset="0"/>
              </a:rPr>
              <a:t>Результаты </a:t>
            </a:r>
            <a:r>
              <a:rPr lang="ru-RU" sz="2800" b="1" dirty="0" err="1" smtClean="0">
                <a:solidFill>
                  <a:srgbClr val="7030A0"/>
                </a:solidFill>
                <a:latin typeface="Segoe Print" pitchFamily="2" charset="0"/>
              </a:rPr>
              <a:t>яйцепродуктивности</a:t>
            </a:r>
            <a:r>
              <a:rPr lang="ru-RU" sz="2800" b="1" dirty="0" smtClean="0">
                <a:solidFill>
                  <a:srgbClr val="7030A0"/>
                </a:solidFill>
                <a:latin typeface="Segoe Print" pitchFamily="2" charset="0"/>
              </a:rPr>
              <a:t> </a:t>
            </a:r>
            <a:r>
              <a:rPr lang="ru-RU" sz="2800" b="1" dirty="0" smtClean="0">
                <a:solidFill>
                  <a:srgbClr val="7030A0"/>
                </a:solidFill>
                <a:latin typeface="Segoe Print" pitchFamily="2" charset="0"/>
              </a:rPr>
              <a:t>кур</a:t>
            </a:r>
            <a:br>
              <a:rPr lang="ru-RU" sz="2800" b="1" dirty="0" smtClean="0">
                <a:solidFill>
                  <a:srgbClr val="7030A0"/>
                </a:solidFill>
                <a:latin typeface="Segoe Print" pitchFamily="2" charset="0"/>
              </a:rPr>
            </a:br>
            <a:r>
              <a:rPr lang="ru-RU" sz="2800" b="1" dirty="0" smtClean="0">
                <a:solidFill>
                  <a:srgbClr val="7030A0"/>
                </a:solidFill>
                <a:latin typeface="Segoe Print" pitchFamily="2" charset="0"/>
              </a:rPr>
              <a:t>в частном птичнике</a:t>
            </a:r>
            <a:r>
              <a:rPr lang="ru-RU" sz="2800" b="1" dirty="0" smtClean="0">
                <a:solidFill>
                  <a:srgbClr val="7030A0"/>
                </a:solidFill>
                <a:latin typeface="Segoe Print" pitchFamily="2" charset="0"/>
              </a:rPr>
              <a:t> </a:t>
            </a:r>
            <a:endParaRPr lang="ru-RU" sz="2800" b="1" dirty="0">
              <a:solidFill>
                <a:srgbClr val="7030A0"/>
              </a:solidFill>
              <a:latin typeface="Segoe Print" pitchFamily="2" charset="0"/>
            </a:endParaRPr>
          </a:p>
        </p:txBody>
      </p:sp>
      <p:sp>
        <p:nvSpPr>
          <p:cNvPr id="28675" name="Rectangle 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179512" y="5373216"/>
            <a:ext cx="828092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Скармливание добавки способствовало достоверному  повышению</a:t>
            </a:r>
          </a:p>
          <a:p>
            <a:r>
              <a:rPr lang="ru-RU" sz="1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количества яиц до 15,20±1,16 ** (</a:t>
            </a:r>
            <a:r>
              <a:rPr lang="ru-RU" sz="1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ru-RU" sz="1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&lt;0,01) штук, что было выше контроля на 80,95 %. </a:t>
            </a:r>
          </a:p>
          <a:p>
            <a:r>
              <a:rPr lang="ru-RU" sz="1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Интенсивность яйценоскости увеличилась с 46,67 до 84,44 % (на 80,93 %) </a:t>
            </a:r>
          </a:p>
          <a:p>
            <a:endParaRPr lang="ru-RU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3275856" y="980728"/>
          <a:ext cx="5616624" cy="4285862"/>
        </p:xfrm>
        <a:graphic>
          <a:graphicData uri="http://schemas.openxmlformats.org/drawingml/2006/table">
            <a:tbl>
              <a:tblPr/>
              <a:tblGrid>
                <a:gridCol w="2104170"/>
                <a:gridCol w="1874684"/>
                <a:gridCol w="1637770"/>
              </a:tblGrid>
              <a:tr h="61226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Calibri"/>
                          <a:cs typeface="Times New Roman"/>
                        </a:rPr>
                        <a:t>Показатель, ед.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546" marR="645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Calibri"/>
                          <a:cs typeface="Times New Roman"/>
                        </a:rPr>
                        <a:t>   1 группа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Calibri"/>
                          <a:cs typeface="Times New Roman"/>
                        </a:rPr>
                        <a:t>(контроль)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546" marR="645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Calibri"/>
                          <a:cs typeface="Times New Roman"/>
                        </a:rPr>
                        <a:t>2 группа 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Calibri"/>
                          <a:cs typeface="Times New Roman"/>
                        </a:rPr>
                        <a:t>(ОР+Ц+Ам)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546" marR="645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06133">
                <a:tc gridSpan="3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Calibri"/>
                          <a:cs typeface="Times New Roman"/>
                        </a:rPr>
                        <a:t>на начало опыта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546" marR="645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1226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Calibri"/>
                          <a:cs typeface="Times New Roman"/>
                        </a:rPr>
                        <a:t>Количество кур-несушек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546" marR="645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Calibri"/>
                          <a:cs typeface="Times New Roman"/>
                        </a:rPr>
                        <a:t>18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546" marR="645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Calibri"/>
                          <a:cs typeface="Times New Roman"/>
                        </a:rPr>
                        <a:t>18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546" marR="645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61226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Calibri"/>
                          <a:cs typeface="Times New Roman"/>
                        </a:rPr>
                        <a:t>Количество яиц, шт.  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546" marR="645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Calibri"/>
                          <a:cs typeface="Times New Roman"/>
                        </a:rPr>
                        <a:t>8,40±0,87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546" marR="645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Times New Roman"/>
                          <a:ea typeface="Calibri"/>
                          <a:cs typeface="Times New Roman"/>
                        </a:rPr>
                        <a:t>15,20±1,16** </a:t>
                      </a:r>
                      <a:r>
                        <a:rPr lang="ru-RU" sz="1600" dirty="0">
                          <a:latin typeface="Times New Roman"/>
                          <a:ea typeface="Calibri"/>
                          <a:cs typeface="Times New Roman"/>
                        </a:rPr>
                        <a:t>(</a:t>
                      </a:r>
                      <a:r>
                        <a:rPr lang="ru-RU" sz="1600" dirty="0" err="1">
                          <a:latin typeface="Times New Roman"/>
                          <a:ea typeface="Calibri"/>
                          <a:cs typeface="Times New Roman"/>
                        </a:rPr>
                        <a:t>р</a:t>
                      </a:r>
                      <a:r>
                        <a:rPr lang="en-US" sz="1600" dirty="0">
                          <a:latin typeface="Times New Roman"/>
                          <a:ea typeface="Calibri"/>
                          <a:cs typeface="Times New Roman"/>
                        </a:rPr>
                        <a:t>&lt;0,01</a:t>
                      </a:r>
                      <a:r>
                        <a:rPr lang="ru-RU" sz="1600" dirty="0">
                          <a:latin typeface="Times New Roman"/>
                          <a:ea typeface="Calibri"/>
                          <a:cs typeface="Times New Roman"/>
                        </a:rPr>
                        <a:t>)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546" marR="645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0613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Calibri"/>
                          <a:cs typeface="Times New Roman"/>
                        </a:rPr>
                        <a:t>% от контроля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546" marR="645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Calibri"/>
                          <a:cs typeface="Times New Roman"/>
                        </a:rPr>
                        <a:t>100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546" marR="645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Calibri"/>
                          <a:cs typeface="Times New Roman"/>
                        </a:rPr>
                        <a:t>180,95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546" marR="645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61226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Calibri"/>
                          <a:cs typeface="Times New Roman"/>
                        </a:rPr>
                        <a:t>Вес яиц, г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546" marR="645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Calibri"/>
                          <a:cs typeface="Times New Roman"/>
                        </a:rPr>
                        <a:t>56,89±0,87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546" marR="645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Calibri"/>
                          <a:cs typeface="Times New Roman"/>
                        </a:rPr>
                        <a:t>67,22±2,25*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Calibri"/>
                          <a:cs typeface="Times New Roman"/>
                        </a:rPr>
                        <a:t>(</a:t>
                      </a:r>
                      <a:r>
                        <a:rPr lang="ru-RU" sz="1600" dirty="0" err="1">
                          <a:latin typeface="Times New Roman"/>
                          <a:ea typeface="Calibri"/>
                          <a:cs typeface="Times New Roman"/>
                        </a:rPr>
                        <a:t>р</a:t>
                      </a:r>
                      <a:r>
                        <a:rPr lang="en-US" sz="1600" dirty="0">
                          <a:latin typeface="Times New Roman"/>
                          <a:ea typeface="Calibri"/>
                          <a:cs typeface="Times New Roman"/>
                        </a:rPr>
                        <a:t>&lt;0,0</a:t>
                      </a:r>
                      <a:r>
                        <a:rPr lang="ru-RU" sz="1600" dirty="0">
                          <a:latin typeface="Times New Roman"/>
                          <a:ea typeface="Calibri"/>
                          <a:cs typeface="Times New Roman"/>
                        </a:rPr>
                        <a:t>5)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546" marR="645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0613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Calibri"/>
                          <a:cs typeface="Times New Roman"/>
                        </a:rPr>
                        <a:t>% от контроля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546" marR="645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Calibri"/>
                          <a:cs typeface="Times New Roman"/>
                        </a:rPr>
                        <a:t>100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546" marR="645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Calibri"/>
                          <a:cs typeface="Times New Roman"/>
                        </a:rPr>
                        <a:t>118,16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546" marR="645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61226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Calibri"/>
                          <a:cs typeface="Times New Roman"/>
                        </a:rPr>
                        <a:t>Интенсивность яйценоскости %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546" marR="645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Calibri"/>
                          <a:cs typeface="Times New Roman"/>
                        </a:rPr>
                        <a:t>46,67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546" marR="645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Calibri"/>
                          <a:cs typeface="Times New Roman"/>
                        </a:rPr>
                        <a:t>84,44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546" marR="645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0613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Calibri"/>
                          <a:cs typeface="Times New Roman"/>
                        </a:rPr>
                        <a:t>% от контроля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546" marR="645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Calibri"/>
                          <a:cs typeface="Times New Roman"/>
                        </a:rPr>
                        <a:t>100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546" marR="645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Calibri"/>
                          <a:cs typeface="Times New Roman"/>
                        </a:rPr>
                        <a:t>180,93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546" marR="645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6" name="Picture 10" descr="https://cache3.youla.io/files/images/780_780/5e/57/5e579bc265bcf19f0d3114c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980728"/>
            <a:ext cx="2880320" cy="2376264"/>
          </a:xfrm>
          <a:prstGeom prst="rect">
            <a:avLst/>
          </a:prstGeom>
          <a:noFill/>
        </p:spPr>
      </p:pic>
      <p:pic>
        <p:nvPicPr>
          <p:cNvPr id="9" name="Picture 8" descr="https://avatars.mds.yandex.net/get-pdb/2372059/e48ed540-3c10-4d66-815f-5e329a718843/s1200?webp=fals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3429000"/>
            <a:ext cx="2916324" cy="19442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251520" y="0"/>
            <a:ext cx="8301608" cy="548680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7030A0"/>
                </a:solidFill>
                <a:latin typeface="Segoe Script" pitchFamily="34" charset="0"/>
              </a:rPr>
              <a:t>Выявленные </a:t>
            </a:r>
            <a:r>
              <a:rPr lang="ru-RU" sz="2800" b="1" dirty="0" smtClean="0">
                <a:solidFill>
                  <a:srgbClr val="7030A0"/>
                </a:solidFill>
                <a:latin typeface="Segoe Script" pitchFamily="34" charset="0"/>
              </a:rPr>
              <a:t>эффекты </a:t>
            </a:r>
            <a:endParaRPr lang="ru-RU" sz="2800" b="1" dirty="0">
              <a:solidFill>
                <a:srgbClr val="7030A0"/>
              </a:solidFill>
              <a:latin typeface="Segoe Script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427984" y="404664"/>
            <a:ext cx="4248472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 ходе исследований было установлено, что у кур-несушек в опытной группе:</a:t>
            </a:r>
          </a:p>
          <a:p>
            <a:pPr>
              <a:lnSpc>
                <a:spcPct val="150000"/>
              </a:lnSpc>
            </a:pPr>
            <a:r>
              <a:rPr lang="ru-RU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- увеличилось количество яиц ;</a:t>
            </a:r>
          </a:p>
          <a:p>
            <a:pPr>
              <a:lnSpc>
                <a:spcPct val="150000"/>
              </a:lnSpc>
            </a:pPr>
            <a:r>
              <a:rPr lang="ru-RU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- п</a:t>
            </a:r>
            <a:r>
              <a:rPr lang="ru-RU" dirty="0" smtClean="0">
                <a:solidFill>
                  <a:srgbClr val="7030A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оявились  более крупные яйца (были 50-60 г, стали от 64 до 105 г</a:t>
            </a:r>
            <a:r>
              <a:rPr lang="ru-RU" dirty="0" smtClean="0">
                <a:solidFill>
                  <a:srgbClr val="7030A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);</a:t>
            </a:r>
            <a:endParaRPr lang="ru-RU" dirty="0" smtClean="0">
              <a:solidFill>
                <a:srgbClr val="7030A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>
              <a:lnSpc>
                <a:spcPct val="150000"/>
              </a:lnSpc>
              <a:buFontTx/>
              <a:buChar char="-"/>
            </a:pPr>
            <a:r>
              <a:rPr lang="ru-RU" dirty="0" smtClean="0">
                <a:solidFill>
                  <a:srgbClr val="7030A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увеличилась прочность скорлупы;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ru-RU" dirty="0" smtClean="0">
                <a:solidFill>
                  <a:srgbClr val="7030A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перестали появляться яйца без </a:t>
            </a:r>
            <a:r>
              <a:rPr lang="ru-RU" dirty="0" smtClean="0">
                <a:solidFill>
                  <a:srgbClr val="7030A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 скорлупы;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ru-RU" dirty="0" smtClean="0">
                <a:solidFill>
                  <a:srgbClr val="7030A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ru-RU" dirty="0" smtClean="0">
                <a:solidFill>
                  <a:srgbClr val="7030A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появились </a:t>
            </a:r>
            <a:r>
              <a:rPr lang="ru-RU" dirty="0" err="1" smtClean="0">
                <a:solidFill>
                  <a:srgbClr val="7030A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двухжелточные</a:t>
            </a:r>
            <a:r>
              <a:rPr lang="ru-RU" dirty="0" smtClean="0">
                <a:solidFill>
                  <a:srgbClr val="7030A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ru-RU" dirty="0" err="1" smtClean="0">
                <a:solidFill>
                  <a:srgbClr val="7030A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яица</a:t>
            </a:r>
            <a:endParaRPr lang="ru-RU" dirty="0" smtClean="0">
              <a:solidFill>
                <a:srgbClr val="7030A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>
              <a:lnSpc>
                <a:spcPct val="150000"/>
              </a:lnSpc>
              <a:buFontTx/>
              <a:buChar char="-"/>
            </a:pPr>
            <a:r>
              <a:rPr lang="ru-RU" dirty="0" smtClean="0">
                <a:solidFill>
                  <a:srgbClr val="7030A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возросли качественные характеристики яиц (исчез химический привкус от применяемого ранее премикса, естественный цвет желтка, усилились вкусовые качества яиц)</a:t>
            </a:r>
            <a:r>
              <a:rPr lang="ru-RU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https://avatars.mds.yandex.net/get-zen_doc/1889318/pub_5de970e08d5b5f00b251e1b4_5dea656c86c4a900b03d233c/scale_1200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4869160"/>
            <a:ext cx="1800200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https://i.pinimg.com/236x/95/dc/6e/95dc6ef0adc1ba5216ec5686d8e0aca8--science-week-food-science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2852936"/>
            <a:ext cx="1872208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https://i.ytimg.com/vi/BOjHmbibFhs/maxresdefault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67744" y="2852936"/>
            <a:ext cx="2016224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https://i.postimg.cc/L5Ny5wNk/003200719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67744" y="4869160"/>
            <a:ext cx="2016224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229682" y="476672"/>
            <a:ext cx="2126294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1027" name="Picture 3" descr="IMG-20200214-WA000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07504" y="476672"/>
            <a:ext cx="1935038" cy="22322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7030A0"/>
                </a:solidFill>
                <a:latin typeface="Segoe Script" pitchFamily="34" charset="0"/>
                <a:cs typeface="Arial" pitchFamily="34" charset="0"/>
              </a:rPr>
              <a:t>Схема опыта на индейках</a:t>
            </a:r>
            <a:endParaRPr lang="ru-RU" sz="2400" b="1" dirty="0">
              <a:solidFill>
                <a:srgbClr val="7030A0"/>
              </a:solidFill>
              <a:latin typeface="Segoe Script" pitchFamily="34" charset="0"/>
              <a:cs typeface="Arial" pitchFamily="34" charset="0"/>
            </a:endParaRPr>
          </a:p>
        </p:txBody>
      </p:sp>
      <p:graphicFrame>
        <p:nvGraphicFramePr>
          <p:cNvPr id="6" name="Содержимое 5"/>
          <p:cNvGraphicFramePr>
            <a:graphicFrameLocks noGrp="1"/>
          </p:cNvGraphicFramePr>
          <p:nvPr>
            <p:ph idx="1"/>
          </p:nvPr>
        </p:nvGraphicFramePr>
        <p:xfrm>
          <a:off x="3203848" y="1196752"/>
          <a:ext cx="5940152" cy="2427228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{00A15C55-8517-42AA-B614-E9B94910E393}</a:tableStyleId>
              </a:tblPr>
              <a:tblGrid>
                <a:gridCol w="1827739"/>
                <a:gridCol w="1370805"/>
                <a:gridCol w="2741608"/>
              </a:tblGrid>
              <a:tr h="689868">
                <a:tc>
                  <a:txBody>
                    <a:bodyPr/>
                    <a:lstStyle/>
                    <a:p>
                      <a:pPr algn="ctr"/>
                      <a:r>
                        <a:rPr lang="ru-RU" sz="1400" b="0" cap="all" spc="0" dirty="0" smtClean="0">
                          <a:ln w="9000" cmpd="sng">
                            <a:solidFill>
                              <a:schemeClr val="accent4">
                                <a:shade val="50000"/>
                                <a:satMod val="120000"/>
                              </a:schemeClr>
                            </a:solidFill>
                            <a:prstDash val="solid"/>
                          </a:ln>
                          <a:gradFill>
                            <a:gsLst>
                              <a:gs pos="0">
                                <a:schemeClr val="accent4">
                                  <a:shade val="20000"/>
                                  <a:satMod val="245000"/>
                                </a:schemeClr>
                              </a:gs>
                              <a:gs pos="43000">
                                <a:schemeClr val="accent4">
                                  <a:satMod val="255000"/>
                                </a:schemeClr>
                              </a:gs>
                              <a:gs pos="48000">
                                <a:schemeClr val="accent4">
                                  <a:shade val="85000"/>
                                  <a:satMod val="255000"/>
                                </a:schemeClr>
                              </a:gs>
                              <a:gs pos="100000">
                                <a:schemeClr val="accent4">
                                  <a:shade val="20000"/>
                                  <a:satMod val="245000"/>
                                </a:schemeClr>
                              </a:gs>
                            </a:gsLst>
                            <a:lin ang="5400000"/>
                          </a:gradFill>
                          <a:effectLst>
                            <a:reflection blurRad="12700" stA="28000" endPos="45000" dist="1000" dir="5400000" sy="-100000" algn="bl" rotWithShape="0"/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Наименование</a:t>
                      </a:r>
                    </a:p>
                    <a:p>
                      <a:pPr algn="ctr"/>
                      <a:endParaRPr lang="ru-RU" sz="1400" b="0" cap="all" spc="0" dirty="0">
                        <a:ln w="9000" cmpd="sng">
                          <a:solidFill>
                            <a:schemeClr val="accent4">
                              <a:shade val="50000"/>
                              <a:satMod val="120000"/>
                            </a:schemeClr>
                          </a:solidFill>
                          <a:prstDash val="solid"/>
                        </a:ln>
                        <a:gradFill>
                          <a:gsLst>
                            <a:gs pos="0">
                              <a:schemeClr val="accent4">
                                <a:shade val="20000"/>
                                <a:satMod val="245000"/>
                              </a:schemeClr>
                            </a:gs>
                            <a:gs pos="43000">
                              <a:schemeClr val="accent4">
                                <a:satMod val="255000"/>
                              </a:schemeClr>
                            </a:gs>
                            <a:gs pos="48000">
                              <a:schemeClr val="accent4">
                                <a:shade val="85000"/>
                                <a:satMod val="255000"/>
                              </a:schemeClr>
                            </a:gs>
                            <a:gs pos="100000">
                              <a:schemeClr val="accent4">
                                <a:shade val="20000"/>
                                <a:satMod val="245000"/>
                              </a:schemeClr>
                            </a:gs>
                          </a:gsLst>
                          <a:lin ang="5400000"/>
                        </a:gradFill>
                        <a:effectLst>
                          <a:reflection blurRad="12700" stA="28000" endPos="45000" dist="1000" dir="5400000" sy="-100000" algn="bl" rotWithShape="0"/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cap="all" spc="0" dirty="0" smtClean="0">
                          <a:ln w="9000" cmpd="sng">
                            <a:solidFill>
                              <a:schemeClr val="accent4">
                                <a:shade val="50000"/>
                                <a:satMod val="120000"/>
                              </a:schemeClr>
                            </a:solidFill>
                            <a:prstDash val="solid"/>
                          </a:ln>
                          <a:gradFill>
                            <a:gsLst>
                              <a:gs pos="0">
                                <a:schemeClr val="accent4">
                                  <a:shade val="20000"/>
                                  <a:satMod val="245000"/>
                                </a:schemeClr>
                              </a:gs>
                              <a:gs pos="43000">
                                <a:schemeClr val="accent4">
                                  <a:satMod val="255000"/>
                                </a:schemeClr>
                              </a:gs>
                              <a:gs pos="48000">
                                <a:schemeClr val="accent4">
                                  <a:shade val="85000"/>
                                  <a:satMod val="255000"/>
                                </a:schemeClr>
                              </a:gs>
                              <a:gs pos="100000">
                                <a:schemeClr val="accent4">
                                  <a:shade val="20000"/>
                                  <a:satMod val="245000"/>
                                </a:schemeClr>
                              </a:gs>
                            </a:gsLst>
                            <a:lin ang="5400000"/>
                          </a:gradFill>
                          <a:effectLst>
                            <a:reflection blurRad="12700" stA="28000" endPos="45000" dist="1000" dir="5400000" sy="-100000" algn="bl" rotWithShape="0"/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r>
                        <a:rPr lang="ru-RU" sz="1400" b="0" cap="all" spc="0" baseline="0" dirty="0" smtClean="0">
                          <a:ln w="9000" cmpd="sng">
                            <a:solidFill>
                              <a:schemeClr val="accent4">
                                <a:shade val="50000"/>
                                <a:satMod val="120000"/>
                              </a:schemeClr>
                            </a:solidFill>
                            <a:prstDash val="solid"/>
                          </a:ln>
                          <a:gradFill>
                            <a:gsLst>
                              <a:gs pos="0">
                                <a:schemeClr val="accent4">
                                  <a:shade val="20000"/>
                                  <a:satMod val="245000"/>
                                </a:schemeClr>
                              </a:gs>
                              <a:gs pos="43000">
                                <a:schemeClr val="accent4">
                                  <a:satMod val="255000"/>
                                </a:schemeClr>
                              </a:gs>
                              <a:gs pos="48000">
                                <a:schemeClr val="accent4">
                                  <a:shade val="85000"/>
                                  <a:satMod val="255000"/>
                                </a:schemeClr>
                              </a:gs>
                              <a:gs pos="100000">
                                <a:schemeClr val="accent4">
                                  <a:shade val="20000"/>
                                  <a:satMod val="245000"/>
                                </a:schemeClr>
                              </a:gs>
                            </a:gsLst>
                            <a:lin ang="5400000"/>
                          </a:gradFill>
                          <a:effectLst>
                            <a:reflection blurRad="12700" stA="28000" endPos="45000" dist="1000" dir="5400000" sy="-100000" algn="bl" rotWithShape="0"/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 группа</a:t>
                      </a:r>
                    </a:p>
                    <a:p>
                      <a:pPr algn="ctr"/>
                      <a:r>
                        <a:rPr lang="ru-RU" sz="1400" b="0" cap="all" spc="0" baseline="0" dirty="0" smtClean="0">
                          <a:ln w="9000" cmpd="sng">
                            <a:solidFill>
                              <a:schemeClr val="accent4">
                                <a:shade val="50000"/>
                                <a:satMod val="120000"/>
                              </a:schemeClr>
                            </a:solidFill>
                            <a:prstDash val="solid"/>
                          </a:ln>
                          <a:gradFill>
                            <a:gsLst>
                              <a:gs pos="0">
                                <a:schemeClr val="accent4">
                                  <a:shade val="20000"/>
                                  <a:satMod val="245000"/>
                                </a:schemeClr>
                              </a:gs>
                              <a:gs pos="43000">
                                <a:schemeClr val="accent4">
                                  <a:satMod val="255000"/>
                                </a:schemeClr>
                              </a:gs>
                              <a:gs pos="48000">
                                <a:schemeClr val="accent4">
                                  <a:shade val="85000"/>
                                  <a:satMod val="255000"/>
                                </a:schemeClr>
                              </a:gs>
                              <a:gs pos="100000">
                                <a:schemeClr val="accent4">
                                  <a:shade val="20000"/>
                                  <a:satMod val="245000"/>
                                </a:schemeClr>
                              </a:gs>
                            </a:gsLst>
                            <a:lin ang="5400000"/>
                          </a:gradFill>
                          <a:effectLst>
                            <a:reflection blurRad="12700" stA="28000" endPos="45000" dist="1000" dir="5400000" sy="-100000" algn="bl" rotWithShape="0"/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(контроль)</a:t>
                      </a:r>
                      <a:endParaRPr lang="ru-RU" sz="1400" b="0" cap="all" spc="0" dirty="0">
                        <a:ln w="9000" cmpd="sng">
                          <a:solidFill>
                            <a:schemeClr val="accent4">
                              <a:shade val="50000"/>
                              <a:satMod val="120000"/>
                            </a:schemeClr>
                          </a:solidFill>
                          <a:prstDash val="solid"/>
                        </a:ln>
                        <a:gradFill>
                          <a:gsLst>
                            <a:gs pos="0">
                              <a:schemeClr val="accent4">
                                <a:shade val="20000"/>
                                <a:satMod val="245000"/>
                              </a:schemeClr>
                            </a:gs>
                            <a:gs pos="43000">
                              <a:schemeClr val="accent4">
                                <a:satMod val="255000"/>
                              </a:schemeClr>
                            </a:gs>
                            <a:gs pos="48000">
                              <a:schemeClr val="accent4">
                                <a:shade val="85000"/>
                                <a:satMod val="255000"/>
                              </a:schemeClr>
                            </a:gs>
                            <a:gs pos="100000">
                              <a:schemeClr val="accent4">
                                <a:shade val="20000"/>
                                <a:satMod val="245000"/>
                              </a:schemeClr>
                            </a:gs>
                          </a:gsLst>
                          <a:lin ang="5400000"/>
                        </a:gradFill>
                        <a:effectLst>
                          <a:reflection blurRad="12700" stA="28000" endPos="45000" dist="1000" dir="5400000" sy="-100000" algn="bl" rotWithShape="0"/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cap="all" spc="0" dirty="0" smtClean="0">
                          <a:ln w="9000" cmpd="sng">
                            <a:solidFill>
                              <a:schemeClr val="accent4">
                                <a:shade val="50000"/>
                                <a:satMod val="120000"/>
                              </a:schemeClr>
                            </a:solidFill>
                            <a:prstDash val="solid"/>
                          </a:ln>
                          <a:gradFill>
                            <a:gsLst>
                              <a:gs pos="0">
                                <a:schemeClr val="accent4">
                                  <a:shade val="20000"/>
                                  <a:satMod val="245000"/>
                                </a:schemeClr>
                              </a:gs>
                              <a:gs pos="43000">
                                <a:schemeClr val="accent4">
                                  <a:satMod val="255000"/>
                                </a:schemeClr>
                              </a:gs>
                              <a:gs pos="48000">
                                <a:schemeClr val="accent4">
                                  <a:shade val="85000"/>
                                  <a:satMod val="255000"/>
                                </a:schemeClr>
                              </a:gs>
                              <a:gs pos="100000">
                                <a:schemeClr val="accent4">
                                  <a:shade val="20000"/>
                                  <a:satMod val="245000"/>
                                </a:schemeClr>
                              </a:gs>
                            </a:gsLst>
                            <a:lin ang="5400000"/>
                          </a:gradFill>
                          <a:effectLst>
                            <a:reflection blurRad="12700" stA="28000" endPos="45000" dist="1000" dir="5400000" sy="-100000" algn="bl" rotWithShape="0"/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2 </a:t>
                      </a:r>
                      <a:r>
                        <a:rPr lang="ru-RU" sz="1400" b="0" cap="all" spc="0" dirty="0" err="1" smtClean="0">
                          <a:ln w="9000" cmpd="sng">
                            <a:solidFill>
                              <a:schemeClr val="accent4">
                                <a:shade val="50000"/>
                                <a:satMod val="120000"/>
                              </a:schemeClr>
                            </a:solidFill>
                            <a:prstDash val="solid"/>
                          </a:ln>
                          <a:gradFill>
                            <a:gsLst>
                              <a:gs pos="0">
                                <a:schemeClr val="accent4">
                                  <a:shade val="20000"/>
                                  <a:satMod val="245000"/>
                                </a:schemeClr>
                              </a:gs>
                              <a:gs pos="43000">
                                <a:schemeClr val="accent4">
                                  <a:satMod val="255000"/>
                                </a:schemeClr>
                              </a:gs>
                              <a:gs pos="48000">
                                <a:schemeClr val="accent4">
                                  <a:shade val="85000"/>
                                  <a:satMod val="255000"/>
                                </a:schemeClr>
                              </a:gs>
                              <a:gs pos="100000">
                                <a:schemeClr val="accent4">
                                  <a:shade val="20000"/>
                                  <a:satMod val="245000"/>
                                </a:schemeClr>
                              </a:gs>
                            </a:gsLst>
                            <a:lin ang="5400000"/>
                          </a:gradFill>
                          <a:effectLst>
                            <a:reflection blurRad="12700" stA="28000" endPos="45000" dist="1000" dir="5400000" sy="-100000" algn="bl" rotWithShape="0"/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гРУППА</a:t>
                      </a:r>
                      <a:endParaRPr lang="ru-RU" sz="1400" b="0" cap="all" spc="0" dirty="0" smtClean="0">
                        <a:ln w="9000" cmpd="sng">
                          <a:solidFill>
                            <a:schemeClr val="accent4">
                              <a:shade val="50000"/>
                              <a:satMod val="120000"/>
                            </a:schemeClr>
                          </a:solidFill>
                          <a:prstDash val="solid"/>
                        </a:ln>
                        <a:gradFill>
                          <a:gsLst>
                            <a:gs pos="0">
                              <a:schemeClr val="accent4">
                                <a:shade val="20000"/>
                                <a:satMod val="245000"/>
                              </a:schemeClr>
                            </a:gs>
                            <a:gs pos="43000">
                              <a:schemeClr val="accent4">
                                <a:satMod val="255000"/>
                              </a:schemeClr>
                            </a:gs>
                            <a:gs pos="48000">
                              <a:schemeClr val="accent4">
                                <a:shade val="85000"/>
                                <a:satMod val="255000"/>
                              </a:schemeClr>
                            </a:gs>
                            <a:gs pos="100000">
                              <a:schemeClr val="accent4">
                                <a:shade val="20000"/>
                                <a:satMod val="245000"/>
                              </a:schemeClr>
                            </a:gs>
                          </a:gsLst>
                          <a:lin ang="5400000"/>
                        </a:gradFill>
                        <a:effectLst>
                          <a:reflection blurRad="12700" stA="28000" endPos="45000" dist="1000" dir="5400000" sy="-100000" algn="bl" rotWithShape="0"/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400" b="0" cap="all" spc="0" dirty="0" smtClean="0">
                          <a:ln w="9000" cmpd="sng">
                            <a:solidFill>
                              <a:schemeClr val="accent4">
                                <a:shade val="50000"/>
                                <a:satMod val="120000"/>
                              </a:schemeClr>
                            </a:solidFill>
                            <a:prstDash val="solid"/>
                          </a:ln>
                          <a:gradFill>
                            <a:gsLst>
                              <a:gs pos="0">
                                <a:schemeClr val="accent4">
                                  <a:shade val="20000"/>
                                  <a:satMod val="245000"/>
                                </a:schemeClr>
                              </a:gs>
                              <a:gs pos="43000">
                                <a:schemeClr val="accent4">
                                  <a:satMod val="255000"/>
                                </a:schemeClr>
                              </a:gs>
                              <a:gs pos="48000">
                                <a:schemeClr val="accent4">
                                  <a:shade val="85000"/>
                                  <a:satMod val="255000"/>
                                </a:schemeClr>
                              </a:gs>
                              <a:gs pos="100000">
                                <a:schemeClr val="accent4">
                                  <a:shade val="20000"/>
                                  <a:satMod val="245000"/>
                                </a:schemeClr>
                              </a:gs>
                            </a:gsLst>
                            <a:lin ang="5400000"/>
                          </a:gradFill>
                          <a:effectLst>
                            <a:reflection blurRad="12700" stA="28000" endPos="45000" dist="1000" dir="5400000" sy="-100000" algn="bl" rotWithShape="0"/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(ОПЫТ)</a:t>
                      </a:r>
                      <a:endParaRPr lang="ru-RU" sz="1400" b="0" cap="all" spc="0" dirty="0">
                        <a:ln w="9000" cmpd="sng">
                          <a:solidFill>
                            <a:schemeClr val="accent4">
                              <a:shade val="50000"/>
                              <a:satMod val="120000"/>
                            </a:schemeClr>
                          </a:solidFill>
                          <a:prstDash val="solid"/>
                        </a:ln>
                        <a:gradFill>
                          <a:gsLst>
                            <a:gs pos="0">
                              <a:schemeClr val="accent4">
                                <a:shade val="20000"/>
                                <a:satMod val="245000"/>
                              </a:schemeClr>
                            </a:gs>
                            <a:gs pos="43000">
                              <a:schemeClr val="accent4">
                                <a:satMod val="255000"/>
                              </a:schemeClr>
                            </a:gs>
                            <a:gs pos="48000">
                              <a:schemeClr val="accent4">
                                <a:shade val="85000"/>
                                <a:satMod val="255000"/>
                              </a:schemeClr>
                            </a:gs>
                            <a:gs pos="100000">
                              <a:schemeClr val="accent4">
                                <a:shade val="20000"/>
                                <a:satMod val="245000"/>
                              </a:schemeClr>
                            </a:gs>
                          </a:gsLst>
                          <a:lin ang="5400000"/>
                        </a:gradFill>
                        <a:effectLst>
                          <a:reflection blurRad="12700" stA="28000" endPos="45000" dist="1000" dir="5400000" sy="-100000" algn="bl" rotWithShape="0"/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168718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cap="all" spc="0" dirty="0" smtClean="0">
                          <a:ln w="9000" cmpd="sng">
                            <a:solidFill>
                              <a:schemeClr val="accent4">
                                <a:shade val="50000"/>
                                <a:satMod val="120000"/>
                              </a:schemeClr>
                            </a:solidFill>
                            <a:prstDash val="solid"/>
                          </a:ln>
                          <a:gradFill>
                            <a:gsLst>
                              <a:gs pos="0">
                                <a:schemeClr val="accent4">
                                  <a:shade val="20000"/>
                                  <a:satMod val="245000"/>
                                </a:schemeClr>
                              </a:gs>
                              <a:gs pos="43000">
                                <a:schemeClr val="accent4">
                                  <a:satMod val="255000"/>
                                </a:schemeClr>
                              </a:gs>
                              <a:gs pos="48000">
                                <a:schemeClr val="accent4">
                                  <a:shade val="85000"/>
                                  <a:satMod val="255000"/>
                                </a:schemeClr>
                              </a:gs>
                              <a:gs pos="100000">
                                <a:schemeClr val="accent4">
                                  <a:shade val="20000"/>
                                  <a:satMod val="245000"/>
                                </a:schemeClr>
                              </a:gs>
                            </a:gsLst>
                            <a:lin ang="5400000"/>
                          </a:gradFill>
                          <a:effectLst>
                            <a:reflection blurRad="12700" stA="28000" endPos="45000" dist="1000" dir="5400000" sy="-100000" algn="bl" rotWithShape="0"/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УСЛОВИЯ КОРМЛЕНИЯ</a:t>
                      </a:r>
                    </a:p>
                    <a:p>
                      <a:pPr algn="ctr"/>
                      <a:endParaRPr lang="ru-RU" sz="1200" b="0" cap="all" spc="0" dirty="0">
                        <a:ln w="9000" cmpd="sng">
                          <a:solidFill>
                            <a:schemeClr val="accent4">
                              <a:shade val="50000"/>
                              <a:satMod val="120000"/>
                            </a:schemeClr>
                          </a:solidFill>
                          <a:prstDash val="solid"/>
                        </a:ln>
                        <a:gradFill>
                          <a:gsLst>
                            <a:gs pos="0">
                              <a:schemeClr val="accent4">
                                <a:shade val="20000"/>
                                <a:satMod val="245000"/>
                              </a:schemeClr>
                            </a:gs>
                            <a:gs pos="43000">
                              <a:schemeClr val="accent4">
                                <a:satMod val="255000"/>
                              </a:schemeClr>
                            </a:gs>
                            <a:gs pos="48000">
                              <a:schemeClr val="accent4">
                                <a:shade val="85000"/>
                                <a:satMod val="255000"/>
                              </a:schemeClr>
                            </a:gs>
                            <a:gs pos="100000">
                              <a:schemeClr val="accent4">
                                <a:shade val="20000"/>
                                <a:satMod val="245000"/>
                              </a:schemeClr>
                            </a:gs>
                          </a:gsLst>
                          <a:lin ang="5400000"/>
                        </a:gradFill>
                        <a:effectLst>
                          <a:reflection blurRad="12700" stA="28000" endPos="45000" dist="1000" dir="5400000" sy="-100000" algn="bl" rotWithShape="0"/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cap="all" spc="0" dirty="0" smtClean="0">
                          <a:ln w="9000" cmpd="sng">
                            <a:solidFill>
                              <a:schemeClr val="accent4">
                                <a:shade val="50000"/>
                                <a:satMod val="120000"/>
                              </a:schemeClr>
                            </a:solidFill>
                            <a:prstDash val="solid"/>
                          </a:ln>
                          <a:gradFill>
                            <a:gsLst>
                              <a:gs pos="0">
                                <a:schemeClr val="accent4">
                                  <a:shade val="20000"/>
                                  <a:satMod val="245000"/>
                                </a:schemeClr>
                              </a:gs>
                              <a:gs pos="43000">
                                <a:schemeClr val="accent4">
                                  <a:satMod val="255000"/>
                                </a:schemeClr>
                              </a:gs>
                              <a:gs pos="48000">
                                <a:schemeClr val="accent4">
                                  <a:shade val="85000"/>
                                  <a:satMod val="255000"/>
                                </a:schemeClr>
                              </a:gs>
                              <a:gs pos="100000">
                                <a:schemeClr val="accent4">
                                  <a:shade val="20000"/>
                                  <a:satMod val="245000"/>
                                </a:schemeClr>
                              </a:gs>
                            </a:gsLst>
                            <a:lin ang="5400000"/>
                          </a:gradFill>
                          <a:effectLst>
                            <a:reflection blurRad="12700" stA="28000" endPos="45000" dist="1000" dir="5400000" sy="-100000" algn="bl" rotWithShape="0"/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ОСНОВНОЙ </a:t>
                      </a:r>
                      <a:br>
                        <a:rPr lang="ru-RU" sz="1200" b="0" cap="all" spc="0" dirty="0" smtClean="0">
                          <a:ln w="9000" cmpd="sng">
                            <a:solidFill>
                              <a:schemeClr val="accent4">
                                <a:shade val="50000"/>
                                <a:satMod val="120000"/>
                              </a:schemeClr>
                            </a:solidFill>
                            <a:prstDash val="solid"/>
                          </a:ln>
                          <a:gradFill>
                            <a:gsLst>
                              <a:gs pos="0">
                                <a:schemeClr val="accent4">
                                  <a:shade val="20000"/>
                                  <a:satMod val="245000"/>
                                </a:schemeClr>
                              </a:gs>
                              <a:gs pos="43000">
                                <a:schemeClr val="accent4">
                                  <a:satMod val="255000"/>
                                </a:schemeClr>
                              </a:gs>
                              <a:gs pos="48000">
                                <a:schemeClr val="accent4">
                                  <a:shade val="85000"/>
                                  <a:satMod val="255000"/>
                                </a:schemeClr>
                              </a:gs>
                              <a:gs pos="100000">
                                <a:schemeClr val="accent4">
                                  <a:shade val="20000"/>
                                  <a:satMod val="245000"/>
                                </a:schemeClr>
                              </a:gs>
                            </a:gsLst>
                            <a:lin ang="5400000"/>
                          </a:gradFill>
                          <a:effectLst>
                            <a:reflection blurRad="12700" stA="28000" endPos="45000" dist="1000" dir="5400000" sy="-100000" algn="bl" rotWithShape="0"/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1200" b="0" cap="all" spc="0" dirty="0" smtClean="0">
                          <a:ln w="9000" cmpd="sng">
                            <a:solidFill>
                              <a:schemeClr val="accent4">
                                <a:shade val="50000"/>
                                <a:satMod val="120000"/>
                              </a:schemeClr>
                            </a:solidFill>
                            <a:prstDash val="solid"/>
                          </a:ln>
                          <a:gradFill>
                            <a:gsLst>
                              <a:gs pos="0">
                                <a:schemeClr val="accent4">
                                  <a:shade val="20000"/>
                                  <a:satMod val="245000"/>
                                </a:schemeClr>
                              </a:gs>
                              <a:gs pos="43000">
                                <a:schemeClr val="accent4">
                                  <a:satMod val="255000"/>
                                </a:schemeClr>
                              </a:gs>
                              <a:gs pos="48000">
                                <a:schemeClr val="accent4">
                                  <a:shade val="85000"/>
                                  <a:satMod val="255000"/>
                                </a:schemeClr>
                              </a:gs>
                              <a:gs pos="100000">
                                <a:schemeClr val="accent4">
                                  <a:shade val="20000"/>
                                  <a:satMod val="245000"/>
                                </a:schemeClr>
                              </a:gs>
                            </a:gsLst>
                            <a:lin ang="5400000"/>
                          </a:gradFill>
                          <a:effectLst>
                            <a:reflection blurRad="12700" stA="28000" endPos="45000" dist="1000" dir="5400000" sy="-100000" algn="bl" rotWithShape="0"/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РАЦИОН (ОР)</a:t>
                      </a:r>
                      <a:endParaRPr lang="ru-RU" sz="1200" b="0" cap="all" spc="0" dirty="0">
                        <a:ln w="9000" cmpd="sng">
                          <a:solidFill>
                            <a:schemeClr val="accent4">
                              <a:shade val="50000"/>
                              <a:satMod val="120000"/>
                            </a:schemeClr>
                          </a:solidFill>
                          <a:prstDash val="solid"/>
                        </a:ln>
                        <a:gradFill>
                          <a:gsLst>
                            <a:gs pos="0">
                              <a:schemeClr val="accent4">
                                <a:shade val="20000"/>
                                <a:satMod val="245000"/>
                              </a:schemeClr>
                            </a:gs>
                            <a:gs pos="43000">
                              <a:schemeClr val="accent4">
                                <a:satMod val="255000"/>
                              </a:schemeClr>
                            </a:gs>
                            <a:gs pos="48000">
                              <a:schemeClr val="accent4">
                                <a:shade val="85000"/>
                                <a:satMod val="255000"/>
                              </a:schemeClr>
                            </a:gs>
                            <a:gs pos="100000">
                              <a:schemeClr val="accent4">
                                <a:shade val="20000"/>
                                <a:satMod val="245000"/>
                              </a:schemeClr>
                            </a:gs>
                          </a:gsLst>
                          <a:lin ang="5400000"/>
                        </a:gradFill>
                        <a:effectLst>
                          <a:reflection blurRad="12700" stA="28000" endPos="45000" dist="1000" dir="5400000" sy="-100000" algn="bl" rotWithShape="0"/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cap="all" spc="0" dirty="0" smtClean="0">
                          <a:ln w="9000" cmpd="sng">
                            <a:solidFill>
                              <a:schemeClr val="accent4">
                                <a:shade val="50000"/>
                                <a:satMod val="120000"/>
                              </a:schemeClr>
                            </a:solidFill>
                            <a:prstDash val="solid"/>
                          </a:ln>
                          <a:gradFill>
                            <a:gsLst>
                              <a:gs pos="0">
                                <a:schemeClr val="accent4">
                                  <a:shade val="20000"/>
                                  <a:satMod val="245000"/>
                                </a:schemeClr>
                              </a:gs>
                              <a:gs pos="43000">
                                <a:schemeClr val="accent4">
                                  <a:satMod val="255000"/>
                                </a:schemeClr>
                              </a:gs>
                              <a:gs pos="48000">
                                <a:schemeClr val="accent4">
                                  <a:shade val="85000"/>
                                  <a:satMod val="255000"/>
                                </a:schemeClr>
                              </a:gs>
                              <a:gs pos="100000">
                                <a:schemeClr val="accent4">
                                  <a:shade val="20000"/>
                                  <a:satMod val="245000"/>
                                </a:schemeClr>
                              </a:gs>
                            </a:gsLst>
                            <a:lin ang="5400000"/>
                          </a:gradFill>
                          <a:effectLst>
                            <a:reflection blurRad="12700" stA="28000" endPos="45000" dist="1000" dir="5400000" sy="-100000" algn="bl" rotWithShape="0"/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ОР +</a:t>
                      </a:r>
                    </a:p>
                    <a:p>
                      <a:pPr algn="ctr"/>
                      <a:r>
                        <a:rPr lang="ru-RU" sz="1200" b="0" cap="all" spc="0" dirty="0" smtClean="0">
                          <a:ln w="9000" cmpd="sng">
                            <a:solidFill>
                              <a:schemeClr val="accent4">
                                <a:shade val="50000"/>
                                <a:satMod val="120000"/>
                              </a:schemeClr>
                            </a:solidFill>
                            <a:prstDash val="solid"/>
                          </a:ln>
                          <a:gradFill>
                            <a:gsLst>
                              <a:gs pos="0">
                                <a:schemeClr val="accent4">
                                  <a:shade val="20000"/>
                                  <a:satMod val="245000"/>
                                </a:schemeClr>
                              </a:gs>
                              <a:gs pos="43000">
                                <a:schemeClr val="accent4">
                                  <a:satMod val="255000"/>
                                </a:schemeClr>
                              </a:gs>
                              <a:gs pos="48000">
                                <a:schemeClr val="accent4">
                                  <a:shade val="85000"/>
                                  <a:satMod val="255000"/>
                                </a:schemeClr>
                              </a:gs>
                              <a:gs pos="100000">
                                <a:schemeClr val="accent4">
                                  <a:shade val="20000"/>
                                  <a:satMod val="245000"/>
                                </a:schemeClr>
                              </a:gs>
                            </a:gsLst>
                            <a:lin ang="5400000"/>
                          </a:gradFill>
                          <a:effectLst>
                            <a:reflection blurRad="12700" stA="28000" endPos="45000" dist="1000" dir="5400000" sy="-100000" algn="bl" rotWithShape="0"/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ДОБАВКА НА ОСНОВЕ ВЫСОКОСТРУКТУРИРОВАННОГО </a:t>
                      </a:r>
                      <a:r>
                        <a:rPr lang="ru-RU" sz="1200" b="0" cap="all" spc="0" baseline="0" dirty="0" err="1" smtClean="0">
                          <a:ln w="9000" cmpd="sng">
                            <a:solidFill>
                              <a:schemeClr val="accent4">
                                <a:shade val="50000"/>
                                <a:satMod val="120000"/>
                              </a:schemeClr>
                            </a:solidFill>
                            <a:prstDash val="solid"/>
                          </a:ln>
                          <a:gradFill>
                            <a:gsLst>
                              <a:gs pos="0">
                                <a:schemeClr val="accent4">
                                  <a:shade val="20000"/>
                                  <a:satMod val="245000"/>
                                </a:schemeClr>
                              </a:gs>
                              <a:gs pos="43000">
                                <a:schemeClr val="accent4">
                                  <a:satMod val="255000"/>
                                </a:schemeClr>
                              </a:gs>
                              <a:gs pos="48000">
                                <a:schemeClr val="accent4">
                                  <a:shade val="85000"/>
                                  <a:satMod val="255000"/>
                                </a:schemeClr>
                              </a:gs>
                              <a:gs pos="100000">
                                <a:schemeClr val="accent4">
                                  <a:shade val="20000"/>
                                  <a:satMod val="245000"/>
                                </a:schemeClr>
                              </a:gs>
                            </a:gsLst>
                            <a:lin ang="5400000"/>
                          </a:gradFill>
                          <a:effectLst>
                            <a:reflection blurRad="12700" stA="28000" endPos="45000" dist="1000" dir="5400000" sy="-100000" algn="bl" rotWithShape="0"/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цеолитА</a:t>
                      </a:r>
                      <a:r>
                        <a:rPr lang="ru-RU" sz="1200" b="0" cap="all" spc="0" baseline="0" dirty="0" smtClean="0">
                          <a:ln w="9000" cmpd="sng">
                            <a:solidFill>
                              <a:schemeClr val="accent4">
                                <a:shade val="50000"/>
                                <a:satMod val="120000"/>
                              </a:schemeClr>
                            </a:solidFill>
                            <a:prstDash val="solid"/>
                          </a:ln>
                          <a:gradFill>
                            <a:gsLst>
                              <a:gs pos="0">
                                <a:schemeClr val="accent4">
                                  <a:shade val="20000"/>
                                  <a:satMod val="245000"/>
                                </a:schemeClr>
                              </a:gs>
                              <a:gs pos="43000">
                                <a:schemeClr val="accent4">
                                  <a:satMod val="255000"/>
                                </a:schemeClr>
                              </a:gs>
                              <a:gs pos="48000">
                                <a:schemeClr val="accent4">
                                  <a:shade val="85000"/>
                                  <a:satMod val="255000"/>
                                </a:schemeClr>
                              </a:gs>
                              <a:gs pos="100000">
                                <a:schemeClr val="accent4">
                                  <a:shade val="20000"/>
                                  <a:satMod val="245000"/>
                                </a:schemeClr>
                              </a:gs>
                            </a:gsLst>
                            <a:lin ang="5400000"/>
                          </a:gradFill>
                          <a:effectLst>
                            <a:reflection blurRad="12700" stA="28000" endPos="45000" dist="1000" dir="5400000" sy="-100000" algn="bl" rotWithShape="0"/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endParaRPr lang="ru-RU" sz="1200" b="0" cap="all" spc="0" baseline="0" dirty="0" smtClean="0">
                        <a:ln w="9000" cmpd="sng">
                          <a:solidFill>
                            <a:schemeClr val="accent4">
                              <a:shade val="50000"/>
                              <a:satMod val="120000"/>
                            </a:schemeClr>
                          </a:solidFill>
                          <a:prstDash val="solid"/>
                        </a:ln>
                        <a:solidFill>
                          <a:srgbClr val="FF0000"/>
                        </a:solidFill>
                        <a:effectLst>
                          <a:reflection blurRad="12700" stA="28000" endPos="45000" dist="1000" dir="5400000" sy="-100000" algn="bl" rotWithShape="0"/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ru-RU" sz="1200" b="0" cap="all" spc="0" baseline="0" dirty="0" smtClean="0">
                        <a:ln w="9000" cmpd="sng">
                          <a:solidFill>
                            <a:schemeClr val="accent4">
                              <a:shade val="50000"/>
                              <a:satMod val="120000"/>
                            </a:schemeClr>
                          </a:solidFill>
                          <a:prstDash val="solid"/>
                        </a:ln>
                        <a:solidFill>
                          <a:srgbClr val="FF0000"/>
                        </a:solidFill>
                        <a:effectLst>
                          <a:reflection blurRad="12700" stA="28000" endPos="45000" dist="1000" dir="5400000" sy="-100000" algn="bl" rotWithShape="0"/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200" b="0" cap="all" spc="0" baseline="0" dirty="0" smtClean="0">
                          <a:ln w="9000" cmpd="sng">
                            <a:solidFill>
                              <a:schemeClr val="accent4">
                                <a:shade val="50000"/>
                                <a:satMod val="120000"/>
                              </a:schemeClr>
                            </a:solidFill>
                            <a:prstDash val="solid"/>
                          </a:ln>
                          <a:solidFill>
                            <a:srgbClr val="FF0000"/>
                          </a:solidFill>
                          <a:effectLst>
                            <a:reflection blurRad="12700" stA="28000" endPos="45000" dist="1000" dir="5400000" sy="-100000" algn="bl" rotWithShape="0"/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(50 </a:t>
                      </a:r>
                      <a:r>
                        <a:rPr lang="ru-RU" sz="1200" b="0" cap="all" spc="0" baseline="0" dirty="0" smtClean="0">
                          <a:ln w="9000" cmpd="sng">
                            <a:solidFill>
                              <a:schemeClr val="accent4">
                                <a:shade val="50000"/>
                                <a:satMod val="120000"/>
                              </a:schemeClr>
                            </a:solidFill>
                            <a:prstDash val="solid"/>
                          </a:ln>
                          <a:solidFill>
                            <a:srgbClr val="FF0000"/>
                          </a:solidFill>
                          <a:effectLst>
                            <a:reflection blurRad="12700" stA="28000" endPos="45000" dist="1000" dir="5400000" sy="-100000" algn="bl" rotWithShape="0"/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г/гол/</a:t>
                      </a:r>
                      <a:r>
                        <a:rPr lang="ru-RU" sz="1200" b="0" cap="all" spc="0" baseline="0" dirty="0" err="1" smtClean="0">
                          <a:ln w="9000" cmpd="sng">
                            <a:solidFill>
                              <a:schemeClr val="accent4">
                                <a:shade val="50000"/>
                                <a:satMod val="120000"/>
                              </a:schemeClr>
                            </a:solidFill>
                            <a:prstDash val="solid"/>
                          </a:ln>
                          <a:solidFill>
                            <a:srgbClr val="FF0000"/>
                          </a:solidFill>
                          <a:effectLst>
                            <a:reflection blurRad="12700" stA="28000" endPos="45000" dist="1000" dir="5400000" sy="-100000" algn="bl" rotWithShape="0"/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сут</a:t>
                      </a:r>
                      <a:r>
                        <a:rPr lang="ru-RU" sz="1200" b="0" cap="all" spc="0" baseline="0" dirty="0" smtClean="0">
                          <a:ln w="9000" cmpd="sng">
                            <a:solidFill>
                              <a:schemeClr val="accent4">
                                <a:shade val="50000"/>
                                <a:satMod val="120000"/>
                              </a:schemeClr>
                            </a:solidFill>
                            <a:prstDash val="solid"/>
                          </a:ln>
                          <a:solidFill>
                            <a:srgbClr val="FF0000"/>
                          </a:solidFill>
                          <a:effectLst>
                            <a:reflection blurRad="12700" stA="28000" endPos="45000" dist="1000" dir="5400000" sy="-100000" algn="bl" rotWithShape="0"/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</a:p>
                    <a:p>
                      <a:pPr algn="ctr"/>
                      <a:endParaRPr lang="ru-RU" sz="1200" b="0" cap="all" spc="0" baseline="0" dirty="0" smtClean="0">
                        <a:ln w="9000" cmpd="sng">
                          <a:solidFill>
                            <a:schemeClr val="accent4">
                              <a:shade val="50000"/>
                              <a:satMod val="120000"/>
                            </a:schemeClr>
                          </a:solidFill>
                          <a:prstDash val="solid"/>
                        </a:ln>
                        <a:solidFill>
                          <a:srgbClr val="FF0000"/>
                        </a:solidFill>
                        <a:effectLst>
                          <a:reflection blurRad="12700" stA="28000" endPos="45000" dist="1000" dir="5400000" sy="-100000" algn="bl" rotWithShape="0"/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ru-RU" sz="1200" b="0" cap="all" spc="0" baseline="0" dirty="0" smtClean="0">
                        <a:ln w="9000" cmpd="sng">
                          <a:solidFill>
                            <a:schemeClr val="accent4">
                              <a:shade val="50000"/>
                              <a:satMod val="120000"/>
                            </a:schemeClr>
                          </a:solidFill>
                          <a:prstDash val="solid"/>
                        </a:ln>
                        <a:solidFill>
                          <a:srgbClr val="FF0000"/>
                        </a:solidFill>
                        <a:effectLst>
                          <a:reflection blurRad="12700" stA="28000" endPos="45000" dist="1000" dir="5400000" sy="-100000" algn="bl" rotWithShape="0"/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ru-RU" sz="1200" b="0" cap="all" spc="0" dirty="0">
                        <a:ln w="9000" cmpd="sng">
                          <a:solidFill>
                            <a:schemeClr val="accent4">
                              <a:shade val="50000"/>
                              <a:satMod val="120000"/>
                            </a:schemeClr>
                          </a:solidFill>
                          <a:prstDash val="solid"/>
                        </a:ln>
                        <a:solidFill>
                          <a:srgbClr val="FF0000"/>
                        </a:solidFill>
                        <a:effectLst>
                          <a:reflection blurRad="12700" stA="28000" endPos="45000" dist="1000" dir="5400000" sy="-100000" algn="bl" rotWithShape="0"/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4211960" y="3933056"/>
            <a:ext cx="446449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ЦЕЛЬ : изучить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влияние добавок </a:t>
            </a:r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на основе модифицированного </a:t>
            </a:r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цеолита, </a:t>
            </a:r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организм и </a:t>
            </a:r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продуктивность индеек </a:t>
            </a:r>
            <a:endParaRPr lang="ru-RU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6" descr="https://i.simpalsmedia.com/999.md/BoardImages/900x900/be46e5e7ef2527a99f4f49ff4f6202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96752"/>
            <a:ext cx="3096344" cy="2394266"/>
          </a:xfrm>
          <a:prstGeom prst="rect">
            <a:avLst/>
          </a:prstGeom>
          <a:noFill/>
        </p:spPr>
      </p:pic>
      <p:pic>
        <p:nvPicPr>
          <p:cNvPr id="7" name="Picture 4" descr="https://storge.pic2.me/upload/610/53e678aa46fa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933056"/>
            <a:ext cx="4067943" cy="29249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539750" y="1125538"/>
          <a:ext cx="7993063" cy="5040314"/>
        </p:xfrm>
        <a:graphic>
          <a:graphicData uri="http://schemas.openxmlformats.org/drawingml/2006/table">
            <a:tbl>
              <a:tblPr/>
              <a:tblGrid>
                <a:gridCol w="2232025"/>
                <a:gridCol w="1728788"/>
                <a:gridCol w="935037"/>
                <a:gridCol w="1512888"/>
                <a:gridCol w="1584325"/>
              </a:tblGrid>
              <a:tr h="565150">
                <a:tc rowSpan="2"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Показатель, ед. 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260" marR="6826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Группы птиц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260" marR="6826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86836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</a:t>
                      </a: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группа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260" marR="6826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260" marR="6826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II</a:t>
                      </a: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- группа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260" marR="6826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 контроля %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260" marR="682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942975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Эритроциты, </a:t>
                      </a: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*10</a:t>
                      </a:r>
                      <a:r>
                        <a:rPr kumimoji="0" lang="en-US" sz="16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/л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260" marR="6826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2,30±0,16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260" marR="6826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100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260" marR="6826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2,47±0,128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260" marR="6826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107,39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260" marR="6826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1008063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Лейкоциты, </a:t>
                      </a: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*10</a:t>
                      </a:r>
                      <a:r>
                        <a:rPr kumimoji="0" lang="ru-RU" sz="16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/л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260" marR="6826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20,57±0,30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260" marR="6826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260" marR="6826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21,31±0,18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260" marR="6826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103,60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260" marR="6826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8636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Гемоглобин, г/л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260" marR="6826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163,33±7,51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260" marR="6826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260" marR="6826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172,67±2,91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260" marR="6826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105,72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260" marR="6826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792163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Гематокрит, %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260" marR="6826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34,23±2,33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260" marR="6826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260" marR="6826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35,83±1,60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260" marR="6826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104,67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260" marR="6826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29739" name="Прямоугольник 3"/>
          <p:cNvSpPr>
            <a:spLocks noChangeArrowheads="1"/>
          </p:cNvSpPr>
          <p:nvPr/>
        </p:nvSpPr>
        <p:spPr bwMode="auto">
          <a:xfrm>
            <a:off x="323528" y="188640"/>
            <a:ext cx="845978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dirty="0">
                <a:latin typeface="Segoe Script" pitchFamily="34" charset="0"/>
              </a:rPr>
              <a:t>       </a:t>
            </a:r>
            <a:r>
              <a:rPr lang="ru-RU" dirty="0">
                <a:solidFill>
                  <a:srgbClr val="7030A0"/>
                </a:solidFill>
                <a:latin typeface="Segoe Script" pitchFamily="34" charset="0"/>
              </a:rPr>
              <a:t>Показатели состава крови индеек при использовании </a:t>
            </a:r>
            <a:r>
              <a:rPr lang="ru-RU" dirty="0" smtClean="0">
                <a:solidFill>
                  <a:srgbClr val="7030A0"/>
                </a:solidFill>
                <a:latin typeface="Segoe Script" pitchFamily="34" charset="0"/>
              </a:rPr>
              <a:t> </a:t>
            </a:r>
            <a:r>
              <a:rPr lang="ru-RU" dirty="0">
                <a:solidFill>
                  <a:srgbClr val="7030A0"/>
                </a:solidFill>
                <a:latin typeface="Segoe Script" pitchFamily="34" charset="0"/>
              </a:rPr>
              <a:t>добавки на основе </a:t>
            </a:r>
            <a:r>
              <a:rPr lang="ru-RU" dirty="0" smtClean="0">
                <a:solidFill>
                  <a:srgbClr val="7030A0"/>
                </a:solidFill>
                <a:latin typeface="Segoe Script" pitchFamily="34" charset="0"/>
              </a:rPr>
              <a:t>высокоструктурированного цеолита</a:t>
            </a:r>
            <a:endParaRPr lang="ru-RU" dirty="0">
              <a:solidFill>
                <a:srgbClr val="7030A0"/>
              </a:solidFill>
              <a:latin typeface="Segoe Scrip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36865" name="Object 1"/>
          <p:cNvGraphicFramePr>
            <a:graphicFrameLocks noChangeAspect="1"/>
          </p:cNvGraphicFramePr>
          <p:nvPr/>
        </p:nvGraphicFramePr>
        <p:xfrm>
          <a:off x="323528" y="1268760"/>
          <a:ext cx="8495733" cy="3240360"/>
        </p:xfrm>
        <a:graphic>
          <a:graphicData uri="http://schemas.openxmlformats.org/presentationml/2006/ole">
            <p:oleObj spid="_x0000_s36865" name="Диаграмма" r:id="rId3" imgW="5943600" imgH="2266860" progId="MSGraph.Chart.8">
              <p:embed/>
            </p:oleObj>
          </a:graphicData>
        </a:graphic>
      </p:graphicFrame>
      <p:sp>
        <p:nvSpPr>
          <p:cNvPr id="7" name="Прямоугольник 3"/>
          <p:cNvSpPr>
            <a:spLocks noChangeArrowheads="1"/>
          </p:cNvSpPr>
          <p:nvPr/>
        </p:nvSpPr>
        <p:spPr bwMode="auto">
          <a:xfrm>
            <a:off x="323528" y="188640"/>
            <a:ext cx="8459787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dirty="0">
                <a:latin typeface="Segoe Script" pitchFamily="34" charset="0"/>
              </a:rPr>
              <a:t>       </a:t>
            </a:r>
            <a:r>
              <a:rPr lang="ru-RU" dirty="0" smtClean="0">
                <a:solidFill>
                  <a:srgbClr val="7030A0"/>
                </a:solidFill>
                <a:latin typeface="Segoe Script" pitchFamily="34" charset="0"/>
              </a:rPr>
              <a:t>Содержание общего белка и альбуминов в </a:t>
            </a:r>
            <a:r>
              <a:rPr lang="ru-RU" dirty="0">
                <a:solidFill>
                  <a:srgbClr val="7030A0"/>
                </a:solidFill>
                <a:latin typeface="Segoe Script" pitchFamily="34" charset="0"/>
              </a:rPr>
              <a:t>крови индеек при использовании </a:t>
            </a:r>
            <a:r>
              <a:rPr lang="ru-RU" dirty="0" smtClean="0">
                <a:solidFill>
                  <a:srgbClr val="7030A0"/>
                </a:solidFill>
                <a:latin typeface="Segoe Script" pitchFamily="34" charset="0"/>
              </a:rPr>
              <a:t> </a:t>
            </a:r>
            <a:r>
              <a:rPr lang="ru-RU" dirty="0">
                <a:solidFill>
                  <a:srgbClr val="7030A0"/>
                </a:solidFill>
                <a:latin typeface="Segoe Script" pitchFamily="34" charset="0"/>
              </a:rPr>
              <a:t>добавки на основе </a:t>
            </a:r>
            <a:r>
              <a:rPr lang="ru-RU" dirty="0" smtClean="0">
                <a:solidFill>
                  <a:srgbClr val="7030A0"/>
                </a:solidFill>
                <a:latin typeface="Segoe Script" pitchFamily="34" charset="0"/>
              </a:rPr>
              <a:t>высокоструктурированного цеолита</a:t>
            </a:r>
            <a:endParaRPr lang="ru-RU" dirty="0">
              <a:solidFill>
                <a:srgbClr val="7030A0"/>
              </a:solidFill>
              <a:latin typeface="Segoe Script" pitchFamily="34" charset="0"/>
            </a:endParaRPr>
          </a:p>
        </p:txBody>
      </p:sp>
      <p:sp>
        <p:nvSpPr>
          <p:cNvPr id="8" name="Прямоугольник 3"/>
          <p:cNvSpPr>
            <a:spLocks noChangeArrowheads="1"/>
          </p:cNvSpPr>
          <p:nvPr/>
        </p:nvSpPr>
        <p:spPr bwMode="auto">
          <a:xfrm>
            <a:off x="251520" y="4941168"/>
            <a:ext cx="8459787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dirty="0">
                <a:solidFill>
                  <a:srgbClr val="7030A0"/>
                </a:solidFill>
                <a:latin typeface="Segoe Script" pitchFamily="34" charset="0"/>
              </a:rPr>
              <a:t> </a:t>
            </a:r>
            <a:r>
              <a:rPr lang="ru-RU" dirty="0" smtClean="0">
                <a:solidFill>
                  <a:srgbClr val="7030A0"/>
                </a:solidFill>
              </a:rPr>
              <a:t>Поступление в организм индеек комплексной добавки повышает интенсивность белкового обмена, что выражается повышением в их крови уровня общего белка на 6,78 % и его фракций: альбуминов на 7,38 %, и </a:t>
            </a:r>
            <a:r>
              <a:rPr lang="ru-RU" dirty="0" err="1" smtClean="0">
                <a:solidFill>
                  <a:srgbClr val="7030A0"/>
                </a:solidFill>
              </a:rPr>
              <a:t>α-</a:t>
            </a:r>
            <a:r>
              <a:rPr lang="ru-RU" dirty="0" smtClean="0">
                <a:solidFill>
                  <a:srgbClr val="7030A0"/>
                </a:solidFill>
              </a:rPr>
              <a:t>, </a:t>
            </a:r>
            <a:r>
              <a:rPr lang="ru-RU" dirty="0" err="1" smtClean="0">
                <a:solidFill>
                  <a:srgbClr val="7030A0"/>
                </a:solidFill>
              </a:rPr>
              <a:t>β-</a:t>
            </a:r>
            <a:r>
              <a:rPr lang="ru-RU" dirty="0" smtClean="0">
                <a:solidFill>
                  <a:srgbClr val="7030A0"/>
                </a:solidFill>
              </a:rPr>
              <a:t>, </a:t>
            </a:r>
            <a:r>
              <a:rPr lang="ru-RU" dirty="0" err="1" smtClean="0">
                <a:solidFill>
                  <a:srgbClr val="7030A0"/>
                </a:solidFill>
              </a:rPr>
              <a:t>и</a:t>
            </a:r>
            <a:r>
              <a:rPr lang="ru-RU" dirty="0" smtClean="0">
                <a:solidFill>
                  <a:srgbClr val="7030A0"/>
                </a:solidFill>
              </a:rPr>
              <a:t> </a:t>
            </a:r>
            <a:r>
              <a:rPr lang="ru-RU" dirty="0" err="1" smtClean="0">
                <a:solidFill>
                  <a:srgbClr val="7030A0"/>
                </a:solidFill>
              </a:rPr>
              <a:t>γ-глобулинов  </a:t>
            </a:r>
            <a:r>
              <a:rPr lang="ru-RU" dirty="0" smtClean="0">
                <a:solidFill>
                  <a:srgbClr val="7030A0"/>
                </a:solidFill>
              </a:rPr>
              <a:t>на 9,29 %, 6,53 % и 3,6 %  </a:t>
            </a:r>
            <a:r>
              <a:rPr lang="ru-RU" dirty="0" smtClean="0">
                <a:solidFill>
                  <a:srgbClr val="7030A0"/>
                </a:solidFill>
              </a:rPr>
              <a:t>по сравнению с контролем</a:t>
            </a:r>
            <a:endParaRPr lang="ru-RU" dirty="0">
              <a:solidFill>
                <a:srgbClr val="7030A0"/>
              </a:solidFill>
              <a:latin typeface="Segoe Scrip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Прямоугольник 3"/>
          <p:cNvSpPr>
            <a:spLocks noChangeArrowheads="1"/>
          </p:cNvSpPr>
          <p:nvPr/>
        </p:nvSpPr>
        <p:spPr bwMode="auto">
          <a:xfrm>
            <a:off x="684213" y="188913"/>
            <a:ext cx="8459787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dirty="0" smtClean="0">
                <a:solidFill>
                  <a:srgbClr val="7030A0"/>
                </a:solidFill>
                <a:latin typeface="Segoe Script" pitchFamily="34" charset="0"/>
              </a:rPr>
              <a:t> </a:t>
            </a:r>
            <a:r>
              <a:rPr lang="ru-RU" dirty="0">
                <a:solidFill>
                  <a:srgbClr val="7030A0"/>
                </a:solidFill>
                <a:latin typeface="Segoe Script" pitchFamily="34" charset="0"/>
              </a:rPr>
              <a:t>Показатели изменения живой массы индеек при</a:t>
            </a:r>
          </a:p>
          <a:p>
            <a:pPr algn="ctr"/>
            <a:r>
              <a:rPr lang="ru-RU" dirty="0">
                <a:solidFill>
                  <a:srgbClr val="7030A0"/>
                </a:solidFill>
                <a:latin typeface="Segoe Script" pitchFamily="34" charset="0"/>
              </a:rPr>
              <a:t>  </a:t>
            </a:r>
            <a:r>
              <a:rPr lang="ru-RU" dirty="0" smtClean="0">
                <a:solidFill>
                  <a:srgbClr val="7030A0"/>
                </a:solidFill>
                <a:latin typeface="Segoe Script" pitchFamily="34" charset="0"/>
              </a:rPr>
              <a:t>использовании добавки </a:t>
            </a:r>
            <a:r>
              <a:rPr lang="ru-RU" dirty="0">
                <a:solidFill>
                  <a:srgbClr val="7030A0"/>
                </a:solidFill>
                <a:latin typeface="Segoe Script" pitchFamily="34" charset="0"/>
              </a:rPr>
              <a:t>на </a:t>
            </a:r>
            <a:r>
              <a:rPr lang="ru-RU" dirty="0" smtClean="0">
                <a:solidFill>
                  <a:srgbClr val="7030A0"/>
                </a:solidFill>
                <a:latin typeface="Segoe Script" pitchFamily="34" charset="0"/>
              </a:rPr>
              <a:t>основе высокоструктурированного </a:t>
            </a:r>
            <a:r>
              <a:rPr lang="ru-RU" dirty="0">
                <a:solidFill>
                  <a:srgbClr val="7030A0"/>
                </a:solidFill>
                <a:latin typeface="Segoe Script" pitchFamily="34" charset="0"/>
              </a:rPr>
              <a:t>цеолита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539750" y="1268413"/>
          <a:ext cx="8064500" cy="4683125"/>
        </p:xfrm>
        <a:graphic>
          <a:graphicData uri="http://schemas.openxmlformats.org/drawingml/2006/table">
            <a:tbl>
              <a:tblPr/>
              <a:tblGrid>
                <a:gridCol w="1565275"/>
                <a:gridCol w="1563688"/>
                <a:gridCol w="1587500"/>
                <a:gridCol w="1674812"/>
                <a:gridCol w="1673225"/>
              </a:tblGrid>
              <a:tr h="644525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Возраст индеек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260" marR="6826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Группы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260" marR="6826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81597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</a:t>
                      </a: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группа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260" marR="6826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260" marR="6826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II</a:t>
                      </a: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- группа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260" marR="6826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 контроля %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260" marR="682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644525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40…45 суток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260" marR="6826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3,74±0,10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260" marR="6826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100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260" marR="6826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3,77±0,08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260" marR="6826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100,80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260" marR="6826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644525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50…55 суток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260" marR="6826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5,20 ± 0,17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260" marR="6826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260" marR="6826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5,42 ± 0,16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260" marR="6826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104,23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260" marR="6826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644525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60…65 суток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260" marR="6826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6,08 ± 0,17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260" marR="6826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260" marR="6826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6,46 ± 0,19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260" marR="6826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106,25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260" marR="6826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644525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70…75 суток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260" marR="6826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7,18 ± 0,27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260" marR="6826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260" marR="6826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7,70 ± 0,28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260" marR="6826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107,24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260" marR="6826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644525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80…85 суток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260" marR="6826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7,45 ± 0,19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260" marR="6826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260" marR="6826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8,16 ± 0,58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260" marR="6826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109,53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260" marR="6826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30770" name="Rectangle 50"/>
          <p:cNvSpPr>
            <a:spLocks noChangeArrowheads="1"/>
          </p:cNvSpPr>
          <p:nvPr/>
        </p:nvSpPr>
        <p:spPr bwMode="auto">
          <a:xfrm>
            <a:off x="0" y="6063248"/>
            <a:ext cx="91440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indent="450850" algn="just" eaLnBrk="0" hangingPunct="0"/>
            <a:r>
              <a:rPr lang="ru-RU" sz="16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 конце опыта молодняк индеек опытной группы превосходил сверстников в среднем на 710 г.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Рисунок 14" descr="H:\ДСВ послед доки\Послед доки\Наука МОЯ\Опыты 2017\Фото индейка опыты\P4250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25538"/>
            <a:ext cx="2962275" cy="287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5" name="Рисунок 15" descr="H:\ДСВ послед доки\Послед доки\Наука МОЯ\Опыты 2017\Фото индейка опыты\P42500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43213" y="1125538"/>
            <a:ext cx="3241675" cy="2951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6" name="Рисунок 16" descr="H:\ДСВ послед доки\Послед доки\Наука МОЯ\Опыты 2017\Фото индейка опыты\P425002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84888" y="1125538"/>
            <a:ext cx="3059112" cy="287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7" name="Рисунок 17" descr="H:\ДСВ послед доки\Послед доки\Наука МОЯ\Опыты 2017\Фото индейка опыты\P425003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4005263"/>
            <a:ext cx="2843213" cy="2852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8" name="Рисунок 18" descr="H:\ДСВ послед доки\Послед доки\Наука МОЯ\Опыты 2017\Фото индейка опыты\P425003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43213" y="4005263"/>
            <a:ext cx="3241675" cy="2852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9" name="Рисунок 19" descr="H:\ДСВ послед доки\Послед доки\Наука МОЯ\Опыты 2017\Фото индейка опыты\P425004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76950" y="4005263"/>
            <a:ext cx="3067050" cy="2852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12" name="Rectangle 2"/>
          <p:cNvSpPr>
            <a:spLocks noGrp="1" noChangeArrowheads="1"/>
          </p:cNvSpPr>
          <p:nvPr>
            <p:ph type="title"/>
          </p:nvPr>
        </p:nvSpPr>
        <p:spPr>
          <a:xfrm>
            <a:off x="1476375" y="404813"/>
            <a:ext cx="5903913" cy="6477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 sz="2800" dirty="0" smtClean="0">
                <a:solidFill>
                  <a:srgbClr val="7030A0"/>
                </a:solidFill>
                <a:latin typeface="Segoe Script" pitchFamily="34" charset="0"/>
              </a:rPr>
              <a:t/>
            </a:r>
            <a:br>
              <a:rPr lang="ru-RU" sz="2800" dirty="0" smtClean="0">
                <a:solidFill>
                  <a:srgbClr val="7030A0"/>
                </a:solidFill>
                <a:latin typeface="Segoe Script" pitchFamily="34" charset="0"/>
              </a:rPr>
            </a:br>
            <a:r>
              <a:rPr lang="ru-RU" sz="2800" dirty="0" smtClean="0">
                <a:solidFill>
                  <a:srgbClr val="7030A0"/>
                </a:solidFill>
                <a:latin typeface="Segoe Script" pitchFamily="34" charset="0"/>
              </a:rPr>
              <a:t>Опыты </a:t>
            </a:r>
            <a:r>
              <a:rPr lang="ru-RU" sz="2800" dirty="0" smtClean="0">
                <a:solidFill>
                  <a:srgbClr val="7030A0"/>
                </a:solidFill>
                <a:latin typeface="Segoe Script" pitchFamily="34" charset="0"/>
              </a:rPr>
              <a:t>в </a:t>
            </a:r>
            <a:r>
              <a:rPr lang="ru-RU" sz="2800" dirty="0" err="1" smtClean="0">
                <a:solidFill>
                  <a:srgbClr val="7030A0"/>
                </a:solidFill>
                <a:latin typeface="Segoe Script" pitchFamily="34" charset="0"/>
              </a:rPr>
              <a:t>индейководстве</a:t>
            </a:r>
            <a:r>
              <a:rPr lang="ru-RU" sz="2800" dirty="0" smtClean="0">
                <a:solidFill>
                  <a:srgbClr val="7030A0"/>
                </a:solidFill>
                <a:latin typeface="Segoe Script" pitchFamily="34" charset="0"/>
              </a:rPr>
              <a:t> </a:t>
            </a:r>
            <a:r>
              <a:rPr lang="ru-RU" sz="2800" dirty="0" smtClean="0">
                <a:solidFill>
                  <a:srgbClr val="7030A0"/>
                </a:solidFill>
                <a:latin typeface="Segoe Script" pitchFamily="34" charset="0"/>
              </a:rPr>
              <a:t/>
            </a:r>
            <a:br>
              <a:rPr lang="ru-RU" sz="2800" dirty="0" smtClean="0">
                <a:solidFill>
                  <a:srgbClr val="7030A0"/>
                </a:solidFill>
                <a:latin typeface="Segoe Script" pitchFamily="34" charset="0"/>
              </a:rPr>
            </a:br>
            <a:endParaRPr lang="ru-RU" sz="2800" dirty="0" smtClean="0">
              <a:solidFill>
                <a:srgbClr val="7030A0"/>
              </a:solidFill>
              <a:latin typeface="Segoe Scrip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3275856" y="980728"/>
          <a:ext cx="5640287" cy="3672410"/>
        </p:xfrm>
        <a:graphic>
          <a:graphicData uri="http://schemas.openxmlformats.org/drawingml/2006/table">
            <a:tbl>
              <a:tblPr/>
              <a:tblGrid>
                <a:gridCol w="1042588"/>
                <a:gridCol w="1202984"/>
                <a:gridCol w="1195109"/>
                <a:gridCol w="1099803"/>
                <a:gridCol w="1099803"/>
              </a:tblGrid>
              <a:tr h="524630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Показатель, %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037" marR="670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Грудная мышца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037" marR="670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Бедренная мышца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037" marR="670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2463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1 - контроль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037" marR="670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2 - опыт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037" marR="670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1 - контроль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037" marR="670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2 - опыт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037" marR="670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52463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Азот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037" marR="670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3,58</a:t>
                      </a: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±</a:t>
                      </a: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0,37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037" marR="670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3,41</a:t>
                      </a: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±</a:t>
                      </a: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0,42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037" marR="670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3,07</a:t>
                      </a: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±</a:t>
                      </a: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0,38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037" marR="670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2,91</a:t>
                      </a: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±</a:t>
                      </a: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0,32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037" marR="670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52463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Белок, %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037" marR="670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22,37</a:t>
                      </a: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±</a:t>
                      </a: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2,33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037" marR="670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24,50</a:t>
                      </a: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±</a:t>
                      </a: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1,05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037" marR="670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19,17</a:t>
                      </a: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±</a:t>
                      </a: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2,35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037" marR="670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21,14</a:t>
                      </a: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±</a:t>
                      </a: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1,8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037" marR="670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52463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Влага, %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037" marR="670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63,78</a:t>
                      </a: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±</a:t>
                      </a: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0,54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037" marR="670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61,76±</a:t>
                      </a:r>
                      <a:r>
                        <a:rPr lang="en-US" sz="14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0</a:t>
                      </a:r>
                      <a:r>
                        <a:rPr lang="ru-RU" sz="14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,</a:t>
                      </a:r>
                      <a:r>
                        <a:rPr lang="en-US" sz="14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27</a:t>
                      </a:r>
                      <a:r>
                        <a:rPr lang="ru-RU" sz="14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*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037" marR="670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65,14</a:t>
                      </a: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±</a:t>
                      </a: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1,54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037" marR="670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64,45±0,22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037" marR="670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52463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Жир, %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037" marR="670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2,95</a:t>
                      </a: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±</a:t>
                      </a: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0,02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037" marR="670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2,84</a:t>
                      </a: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±</a:t>
                      </a: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0,01*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037" marR="670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2,76</a:t>
                      </a: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±</a:t>
                      </a: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0,11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037" marR="670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2,69</a:t>
                      </a: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±</a:t>
                      </a: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0,12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037" marR="670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52463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Зола, %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037" marR="670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1,17</a:t>
                      </a: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±</a:t>
                      </a: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0,01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037" marR="670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1,25</a:t>
                      </a: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±</a:t>
                      </a: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0,01*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037" marR="670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1,04</a:t>
                      </a: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±</a:t>
                      </a: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0,01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037" marR="670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1,12</a:t>
                      </a: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±</a:t>
                      </a: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0,01*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037" marR="670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3999" cy="1052513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 sz="2400" dirty="0" smtClean="0">
                <a:solidFill>
                  <a:srgbClr val="7030A0"/>
                </a:solidFill>
                <a:latin typeface="Segoe Script" pitchFamily="34" charset="0"/>
              </a:rPr>
              <a:t>Химический состав мышечной ткани индеек при использовании </a:t>
            </a:r>
            <a:r>
              <a:rPr lang="ru-RU" sz="2400" dirty="0" err="1" smtClean="0">
                <a:solidFill>
                  <a:srgbClr val="7030A0"/>
                </a:solidFill>
                <a:latin typeface="Segoe Script" pitchFamily="34" charset="0"/>
              </a:rPr>
              <a:t>наноструктурированной</a:t>
            </a:r>
            <a:r>
              <a:rPr lang="ru-RU" sz="2400" dirty="0" smtClean="0">
                <a:solidFill>
                  <a:srgbClr val="7030A0"/>
                </a:solidFill>
                <a:latin typeface="Segoe Script" pitchFamily="34" charset="0"/>
              </a:rPr>
              <a:t> добавки</a:t>
            </a:r>
            <a:r>
              <a:rPr lang="ru-RU" sz="2400" dirty="0" smtClean="0">
                <a:solidFill>
                  <a:srgbClr val="7030A0"/>
                </a:solidFill>
                <a:latin typeface="Segoe Script" pitchFamily="34" charset="0"/>
              </a:rPr>
              <a:t> </a:t>
            </a:r>
            <a:endParaRPr lang="ru-RU" sz="2400" dirty="0" smtClean="0">
              <a:solidFill>
                <a:srgbClr val="7030A0"/>
              </a:solidFill>
              <a:latin typeface="Segoe Script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79512" y="4653136"/>
            <a:ext cx="871296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7030A0"/>
                </a:solidFill>
              </a:rPr>
              <a:t>Содержание </a:t>
            </a:r>
            <a:r>
              <a:rPr lang="ru-RU" dirty="0" smtClean="0">
                <a:solidFill>
                  <a:srgbClr val="7030A0"/>
                </a:solidFill>
              </a:rPr>
              <a:t>белка в белом и красном мясе индеек </a:t>
            </a:r>
            <a:r>
              <a:rPr lang="ru-RU" dirty="0" smtClean="0">
                <a:solidFill>
                  <a:srgbClr val="7030A0"/>
                </a:solidFill>
              </a:rPr>
              <a:t>было </a:t>
            </a:r>
            <a:r>
              <a:rPr lang="ru-RU" dirty="0" smtClean="0">
                <a:solidFill>
                  <a:srgbClr val="7030A0"/>
                </a:solidFill>
              </a:rPr>
              <a:t>выше на 9,52 % и 10,27 </a:t>
            </a:r>
            <a:r>
              <a:rPr lang="ru-RU" dirty="0" smtClean="0">
                <a:solidFill>
                  <a:srgbClr val="7030A0"/>
                </a:solidFill>
              </a:rPr>
              <a:t>%. </a:t>
            </a:r>
            <a:r>
              <a:rPr lang="ru-RU" dirty="0" smtClean="0">
                <a:solidFill>
                  <a:srgbClr val="7030A0"/>
                </a:solidFill>
              </a:rPr>
              <a:t>Концентрация аминоаммиачного азота </a:t>
            </a:r>
            <a:r>
              <a:rPr lang="ru-RU" dirty="0" smtClean="0">
                <a:solidFill>
                  <a:srgbClr val="7030A0"/>
                </a:solidFill>
              </a:rPr>
              <a:t>-уменьшилась </a:t>
            </a:r>
            <a:r>
              <a:rPr lang="ru-RU" dirty="0" smtClean="0">
                <a:solidFill>
                  <a:srgbClr val="7030A0"/>
                </a:solidFill>
              </a:rPr>
              <a:t>на 4,75 и 5,21 %, что указывает на интенсивное использование азота в процессе синтеза тканевого белка. </a:t>
            </a:r>
            <a:endParaRPr lang="ru-RU" dirty="0" smtClean="0">
              <a:solidFill>
                <a:srgbClr val="7030A0"/>
              </a:solidFill>
            </a:endParaRPr>
          </a:p>
          <a:p>
            <a:r>
              <a:rPr lang="ru-RU" dirty="0" smtClean="0">
                <a:solidFill>
                  <a:srgbClr val="7030A0"/>
                </a:solidFill>
              </a:rPr>
              <a:t>Снизилось </a:t>
            </a:r>
            <a:r>
              <a:rPr lang="ru-RU" dirty="0" smtClean="0">
                <a:solidFill>
                  <a:srgbClr val="7030A0"/>
                </a:solidFill>
              </a:rPr>
              <a:t>содержание жира в белом мясе на 3,73 % и в красном – на 2,53 %. </a:t>
            </a:r>
            <a:endParaRPr lang="ru-RU" dirty="0" smtClean="0">
              <a:solidFill>
                <a:srgbClr val="7030A0"/>
              </a:solidFill>
            </a:endParaRPr>
          </a:p>
          <a:p>
            <a:r>
              <a:rPr lang="ru-RU" dirty="0" smtClean="0">
                <a:solidFill>
                  <a:srgbClr val="7030A0"/>
                </a:solidFill>
              </a:rPr>
              <a:t>Зольность возросла </a:t>
            </a:r>
            <a:r>
              <a:rPr lang="ru-RU" dirty="0" smtClean="0">
                <a:solidFill>
                  <a:srgbClr val="7030A0"/>
                </a:solidFill>
              </a:rPr>
              <a:t>в мясе </a:t>
            </a:r>
            <a:r>
              <a:rPr lang="ru-RU" dirty="0" smtClean="0">
                <a:solidFill>
                  <a:srgbClr val="7030A0"/>
                </a:solidFill>
              </a:rPr>
              <a:t>грудных </a:t>
            </a:r>
            <a:r>
              <a:rPr lang="ru-RU" dirty="0" smtClean="0">
                <a:solidFill>
                  <a:srgbClr val="7030A0"/>
                </a:solidFill>
              </a:rPr>
              <a:t>и бедренных мышцах на 6,83 и 7,69 </a:t>
            </a:r>
            <a:r>
              <a:rPr lang="ru-RU" dirty="0" smtClean="0">
                <a:solidFill>
                  <a:srgbClr val="7030A0"/>
                </a:solidFill>
              </a:rPr>
              <a:t>%. </a:t>
            </a:r>
          </a:p>
          <a:p>
            <a:r>
              <a:rPr lang="ru-RU" dirty="0" smtClean="0">
                <a:solidFill>
                  <a:srgbClr val="7030A0"/>
                </a:solidFill>
              </a:rPr>
              <a:t>В </a:t>
            </a:r>
            <a:r>
              <a:rPr lang="ru-RU" dirty="0" smtClean="0">
                <a:solidFill>
                  <a:srgbClr val="7030A0"/>
                </a:solidFill>
              </a:rPr>
              <a:t>мясе </a:t>
            </a:r>
            <a:r>
              <a:rPr lang="ru-RU" dirty="0" smtClean="0">
                <a:solidFill>
                  <a:srgbClr val="7030A0"/>
                </a:solidFill>
              </a:rPr>
              <a:t>индеек возрастало содержание минеральных элементов: </a:t>
            </a:r>
            <a:r>
              <a:rPr lang="ru-RU" dirty="0" smtClean="0">
                <a:solidFill>
                  <a:srgbClr val="7030A0"/>
                </a:solidFill>
              </a:rPr>
              <a:t>кальция, магния, железа и </a:t>
            </a:r>
            <a:r>
              <a:rPr lang="ru-RU" dirty="0" smtClean="0">
                <a:solidFill>
                  <a:srgbClr val="7030A0"/>
                </a:solidFill>
              </a:rPr>
              <a:t>меди</a:t>
            </a:r>
            <a:endParaRPr lang="ru-RU" dirty="0">
              <a:solidFill>
                <a:srgbClr val="7030A0"/>
              </a:solidFill>
            </a:endParaRPr>
          </a:p>
        </p:txBody>
      </p:sp>
      <p:pic>
        <p:nvPicPr>
          <p:cNvPr id="43009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52736"/>
            <a:ext cx="3203848" cy="3528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Прямоугольник 3"/>
          <p:cNvSpPr>
            <a:spLocks noChangeArrowheads="1"/>
          </p:cNvSpPr>
          <p:nvPr/>
        </p:nvSpPr>
        <p:spPr bwMode="auto">
          <a:xfrm>
            <a:off x="684213" y="188913"/>
            <a:ext cx="845978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dirty="0"/>
              <a:t>         </a:t>
            </a:r>
            <a:r>
              <a:rPr lang="ru-RU" dirty="0">
                <a:solidFill>
                  <a:srgbClr val="7030A0"/>
                </a:solidFill>
                <a:latin typeface="Segoe Script" pitchFamily="34" charset="0"/>
              </a:rPr>
              <a:t>Прирост индюшат при использовании </a:t>
            </a:r>
            <a:r>
              <a:rPr lang="ru-RU" dirty="0" smtClean="0">
                <a:solidFill>
                  <a:srgbClr val="7030A0"/>
                </a:solidFill>
                <a:latin typeface="Segoe Script" pitchFamily="34" charset="0"/>
              </a:rPr>
              <a:t>добавки </a:t>
            </a:r>
            <a:r>
              <a:rPr lang="ru-RU" dirty="0">
                <a:solidFill>
                  <a:srgbClr val="7030A0"/>
                </a:solidFill>
                <a:latin typeface="Segoe Script" pitchFamily="34" charset="0"/>
              </a:rPr>
              <a:t>на основе </a:t>
            </a:r>
            <a:r>
              <a:rPr lang="ru-RU" dirty="0" smtClean="0">
                <a:solidFill>
                  <a:srgbClr val="7030A0"/>
                </a:solidFill>
                <a:latin typeface="Segoe Script" pitchFamily="34" charset="0"/>
              </a:rPr>
              <a:t>высокоструктурированного </a:t>
            </a:r>
            <a:r>
              <a:rPr lang="ru-RU" dirty="0">
                <a:solidFill>
                  <a:srgbClr val="7030A0"/>
                </a:solidFill>
                <a:latin typeface="Segoe Script" pitchFamily="34" charset="0"/>
              </a:rPr>
              <a:t>цеолита</a:t>
            </a:r>
          </a:p>
        </p:txBody>
      </p:sp>
      <p:sp>
        <p:nvSpPr>
          <p:cNvPr id="6149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graphicFrame>
        <p:nvGraphicFramePr>
          <p:cNvPr id="6146" name="Object 1"/>
          <p:cNvGraphicFramePr>
            <a:graphicFrameLocks noChangeAspect="1"/>
          </p:cNvGraphicFramePr>
          <p:nvPr/>
        </p:nvGraphicFramePr>
        <p:xfrm>
          <a:off x="467544" y="836712"/>
          <a:ext cx="7827962" cy="4464050"/>
        </p:xfrm>
        <a:graphic>
          <a:graphicData uri="http://schemas.openxmlformats.org/presentationml/2006/ole">
            <p:oleObj spid="_x0000_s35842" name="Диаграмма" r:id="rId3" imgW="5924685" imgH="2714625" progId="MSGraph.Chart.8">
              <p:embed/>
            </p:oleObj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1115616" y="5301208"/>
            <a:ext cx="712879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Включение в основной рацион молодняку индеек </a:t>
            </a:r>
            <a:r>
              <a:rPr lang="ru-RU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добавки на основе высокоструктурированного </a:t>
            </a:r>
            <a:r>
              <a:rPr lang="ru-RU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цеолита повышает энергию роста их живой массы (среднесуточного прироста на 13…18,3%)</a:t>
            </a:r>
            <a:endParaRPr lang="ru-RU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8229600" cy="562074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0070C0"/>
                </a:solidFill>
                <a:latin typeface="Segoe Script" pitchFamily="34" charset="0"/>
                <a:cs typeface="Arial" pitchFamily="34" charset="0"/>
              </a:rPr>
              <a:t>Актуальность темы</a:t>
            </a:r>
            <a:endParaRPr lang="ru-RU" sz="2800" b="1" dirty="0">
              <a:solidFill>
                <a:srgbClr val="0070C0"/>
              </a:solidFill>
              <a:latin typeface="Segoe Script" pitchFamily="34" charset="0"/>
              <a:cs typeface="Arial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347864" y="764704"/>
            <a:ext cx="5688632" cy="6093296"/>
          </a:xfrm>
        </p:spPr>
        <p:txBody>
          <a:bodyPr>
            <a:noAutofit/>
          </a:bodyPr>
          <a:lstStyle/>
          <a:p>
            <a:r>
              <a:rPr lang="ru-RU" sz="18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Эффективное ведение птицеводства в первую очередь зависит </a:t>
            </a:r>
            <a:r>
              <a:rPr lang="ru-RU" sz="18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от полноценного кормления птиц</a:t>
            </a:r>
            <a:r>
              <a:rPr lang="ru-RU" sz="18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  </a:t>
            </a:r>
          </a:p>
          <a:p>
            <a:r>
              <a:rPr lang="ru-RU" sz="18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Нарушения витаминно-минерального питания </a:t>
            </a:r>
            <a:r>
              <a:rPr lang="ru-RU" sz="18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птиц являются серьёзной причиной снижения производства яичной продуктивности. </a:t>
            </a:r>
          </a:p>
          <a:p>
            <a:r>
              <a:rPr lang="ru-RU" sz="18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Если </a:t>
            </a:r>
            <a:r>
              <a:rPr lang="ru-RU" sz="18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 формирование скорлупы </a:t>
            </a:r>
            <a:r>
              <a:rPr lang="ru-RU" sz="18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несушка расходует 2,1- 2,2 г кальция, то на все остальные процессы - 0,1 г, следовательно, при годовой яйценоскости в 270 яиц </a:t>
            </a:r>
            <a:r>
              <a:rPr lang="ru-RU" sz="18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расход</a:t>
            </a:r>
            <a:r>
              <a:rPr lang="ru-RU" sz="18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составит </a:t>
            </a:r>
            <a:r>
              <a:rPr lang="ru-RU" sz="18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600 г кальция</a:t>
            </a:r>
            <a:r>
              <a:rPr lang="ru-RU" sz="18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sz="18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Обеспечение организма птиц минеральными веществами способствует усвоению питательных веществ кормового рациона, активизации азотистого и минерального обмена, повышению естественной </a:t>
            </a:r>
            <a:r>
              <a:rPr lang="ru-RU" sz="1800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резистентности</a:t>
            </a:r>
            <a:r>
              <a:rPr lang="ru-RU" sz="18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стимуляции продуктивности и улучшению качества продукции.</a:t>
            </a:r>
          </a:p>
          <a:p>
            <a:r>
              <a:rPr lang="ru-RU" sz="18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От полноценного кормления кур-несушек зависит качество  яиц, прочность скорлупы, состояние костной системы, оперения и продуктивные качества птиц.</a:t>
            </a:r>
          </a:p>
        </p:txBody>
      </p:sp>
      <p:pic>
        <p:nvPicPr>
          <p:cNvPr id="33794" name="Picture 2" descr="https://st4.depositphotos.com/4459753/29315/i/950/depositphotos_293152844-stock-photo-indoors-chicken-farm-chicken-feedin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3645024"/>
            <a:ext cx="3220003" cy="2232248"/>
          </a:xfrm>
          <a:prstGeom prst="rect">
            <a:avLst/>
          </a:prstGeom>
          <a:noFill/>
        </p:spPr>
      </p:pic>
      <p:pic>
        <p:nvPicPr>
          <p:cNvPr id="5" name="Picture 4" descr="https://cdn.bigdutchman.ua/fileadmin/content/poultry/press/photos/Broiler-Elterntierhaltung-Broiler-breeder-management-NXB-Big-Dutchma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908720"/>
            <a:ext cx="3168351" cy="230425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50825" y="0"/>
            <a:ext cx="8642350" cy="1412875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 sz="2400" b="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0" dirty="0" smtClean="0">
                <a:solidFill>
                  <a:srgbClr val="7030A0"/>
                </a:solidFill>
                <a:latin typeface="Segoe Script" pitchFamily="34" charset="0"/>
                <a:cs typeface="Times New Roman" pitchFamily="18" charset="0"/>
              </a:rPr>
              <a:t>Влияние </a:t>
            </a:r>
            <a:r>
              <a:rPr lang="ru-RU" sz="2400" b="0" dirty="0" smtClean="0">
                <a:solidFill>
                  <a:srgbClr val="7030A0"/>
                </a:solidFill>
                <a:latin typeface="Segoe Script" pitchFamily="34" charset="0"/>
                <a:cs typeface="Times New Roman" pitchFamily="18" charset="0"/>
              </a:rPr>
              <a:t>скармливания добавки на оперение птиц</a:t>
            </a:r>
            <a:br>
              <a:rPr lang="ru-RU" sz="2400" b="0" dirty="0" smtClean="0">
                <a:solidFill>
                  <a:srgbClr val="7030A0"/>
                </a:solidFill>
                <a:latin typeface="Segoe Script" pitchFamily="34" charset="0"/>
                <a:cs typeface="Times New Roman" pitchFamily="18" charset="0"/>
              </a:rPr>
            </a:br>
            <a:r>
              <a:rPr lang="ru-RU" sz="2400" b="0" dirty="0" smtClean="0">
                <a:solidFill>
                  <a:srgbClr val="FF0000"/>
                </a:solidFill>
                <a:latin typeface="Segoe Script" pitchFamily="34" charset="0"/>
                <a:cs typeface="Times New Roman" pitchFamily="18" charset="0"/>
              </a:rPr>
              <a:t>1 </a:t>
            </a:r>
            <a:r>
              <a:rPr lang="ru-RU" sz="2400" b="0" dirty="0" smtClean="0">
                <a:solidFill>
                  <a:srgbClr val="FF0000"/>
                </a:solidFill>
                <a:latin typeface="Segoe Script" pitchFamily="34" charset="0"/>
                <a:cs typeface="Times New Roman" pitchFamily="18" charset="0"/>
              </a:rPr>
              <a:t>группа (контроль)</a:t>
            </a:r>
            <a:r>
              <a:rPr lang="ru-RU" sz="2400" b="0" dirty="0" smtClean="0">
                <a:solidFill>
                  <a:srgbClr val="7030A0"/>
                </a:solidFill>
                <a:latin typeface="Segoe Script" pitchFamily="34" charset="0"/>
                <a:cs typeface="Times New Roman" pitchFamily="18" charset="0"/>
              </a:rPr>
              <a:t>             </a:t>
            </a:r>
            <a:r>
              <a:rPr lang="ru-RU" sz="2400" b="0" dirty="0" smtClean="0">
                <a:solidFill>
                  <a:srgbClr val="FF0000"/>
                </a:solidFill>
                <a:latin typeface="Segoe Script" pitchFamily="34" charset="0"/>
                <a:cs typeface="Times New Roman" pitchFamily="18" charset="0"/>
              </a:rPr>
              <a:t>2 </a:t>
            </a:r>
            <a:r>
              <a:rPr lang="ru-RU" sz="2400" b="0" dirty="0" smtClean="0">
                <a:solidFill>
                  <a:srgbClr val="FF0000"/>
                </a:solidFill>
                <a:latin typeface="Segoe Script" pitchFamily="34" charset="0"/>
                <a:cs typeface="Times New Roman" pitchFamily="18" charset="0"/>
              </a:rPr>
              <a:t>группа (опыт)</a:t>
            </a:r>
            <a:endParaRPr lang="ru-RU" sz="2400" dirty="0">
              <a:solidFill>
                <a:srgbClr val="FF0000"/>
              </a:solidFill>
              <a:latin typeface="Segoe Script" pitchFamily="34" charset="0"/>
              <a:cs typeface="Times New Roman" pitchFamily="18" charset="0"/>
            </a:endParaRPr>
          </a:p>
        </p:txBody>
      </p:sp>
      <p:pic>
        <p:nvPicPr>
          <p:cNvPr id="31747" name="Рисунок 5" descr="H:\ДСВ послед доки\Послед доки\Наука МОЯ\Общая\ОПЫТЫ\Опыты 2017\Фото индейка опыты\P425003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00563" y="1341438"/>
            <a:ext cx="4392612" cy="2592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8" name="Рисунок 6" descr="H:\ДСВ послед доки\Послед доки\Наука МОЯ\Общая\ОПЫТЫ\Опыты 2017\Фото индейка опыты\P425004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388" y="1341438"/>
            <a:ext cx="4105275" cy="2592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9" name="Рисунок 7" descr="H:\ДСВ послед доки\Послед доки\Наука МОЯ\Общая\ОПЫТЫ\Опыты 2017\Фото индейка опыты\P425003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7538" y="4076700"/>
            <a:ext cx="4465637" cy="278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0" name="Рисунок 8" descr="H:\ДСВ послед доки\Послед доки\Наука МОЯ\Общая\ОПЫТЫ\Опыты 2017\Фото индейка опыты\P425004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388" y="4076700"/>
            <a:ext cx="4068762" cy="278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8058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7030A0"/>
                </a:solidFill>
              </a:rPr>
              <a:t>ВЫВОДЫ</a:t>
            </a:r>
            <a:endParaRPr lang="ru-RU" dirty="0">
              <a:solidFill>
                <a:srgbClr val="7030A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03848" y="836712"/>
            <a:ext cx="5760640" cy="5760640"/>
          </a:xfrm>
        </p:spPr>
        <p:txBody>
          <a:bodyPr>
            <a:normAutofit fontScale="25000" lnSpcReduction="20000"/>
          </a:bodyPr>
          <a:lstStyle/>
          <a:p>
            <a:r>
              <a:rPr lang="ru-RU" sz="7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Скармливание </a:t>
            </a:r>
            <a:r>
              <a:rPr lang="ru-RU" sz="7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кормовой добавки на основе </a:t>
            </a:r>
            <a:r>
              <a:rPr lang="ru-RU" sz="7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высокоструктурированного </a:t>
            </a:r>
            <a:r>
              <a:rPr lang="ru-RU" sz="7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цеолита  </a:t>
            </a:r>
            <a:r>
              <a:rPr lang="ru-RU" sz="7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способствует:</a:t>
            </a:r>
          </a:p>
          <a:p>
            <a:r>
              <a:rPr lang="ru-RU" sz="7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- улучшению морфологического состава крови птиц;</a:t>
            </a:r>
          </a:p>
          <a:p>
            <a:r>
              <a:rPr lang="ru-RU" sz="7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- усилению обмена веществ (белкового, минерального и др.);</a:t>
            </a:r>
          </a:p>
          <a:p>
            <a:r>
              <a:rPr lang="ru-RU" sz="7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- повышению энергии </a:t>
            </a:r>
            <a:r>
              <a:rPr lang="ru-RU" sz="7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роста </a:t>
            </a:r>
            <a:r>
              <a:rPr lang="ru-RU" sz="7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живой </a:t>
            </a:r>
            <a:r>
              <a:rPr lang="ru-RU" sz="7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массы </a:t>
            </a:r>
            <a:r>
              <a:rPr lang="ru-RU" sz="7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индеек</a:t>
            </a:r>
          </a:p>
          <a:p>
            <a:r>
              <a:rPr lang="ru-RU" sz="7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(среднесуточного </a:t>
            </a:r>
            <a:r>
              <a:rPr lang="ru-RU" sz="7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прироста на 13…18,3</a:t>
            </a:r>
            <a:r>
              <a:rPr lang="ru-RU" sz="7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%);</a:t>
            </a:r>
          </a:p>
          <a:p>
            <a:r>
              <a:rPr lang="ru-RU" sz="7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- увеличению яичной продуктивности кур –несушек; </a:t>
            </a:r>
          </a:p>
          <a:p>
            <a:r>
              <a:rPr lang="ru-RU" sz="7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- улучшению качества </a:t>
            </a:r>
            <a:r>
              <a:rPr lang="ru-RU" sz="7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получаемой БИО </a:t>
            </a:r>
            <a:r>
              <a:rPr lang="ru-RU" sz="7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продукции;</a:t>
            </a:r>
          </a:p>
          <a:p>
            <a:r>
              <a:rPr lang="ru-RU" sz="7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- повышению прочности скорлупы;</a:t>
            </a:r>
          </a:p>
          <a:p>
            <a:r>
              <a:rPr lang="ru-RU" sz="7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7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улучшению их оперенья </a:t>
            </a:r>
            <a:r>
              <a:rPr lang="ru-RU" sz="7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r>
              <a:rPr lang="ru-RU" sz="7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- обеспечивается </a:t>
            </a:r>
            <a:r>
              <a:rPr lang="ru-RU" sz="7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профилактика ряда </a:t>
            </a:r>
            <a:r>
              <a:rPr lang="ru-RU" sz="7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заболеваний (расклёв, болезни костной и пищеварительной системы).</a:t>
            </a:r>
          </a:p>
          <a:p>
            <a:r>
              <a:rPr lang="ru-RU" sz="7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Добавка связывает </a:t>
            </a:r>
            <a:r>
              <a:rPr lang="ru-RU" sz="7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и выводит из организма токсические и радиоактивные вещества, тяжелые металлы; </a:t>
            </a:r>
            <a:r>
              <a:rPr lang="ru-RU" sz="7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регулирует </a:t>
            </a:r>
            <a:r>
              <a:rPr lang="ru-RU" sz="7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состав и концентрацию электролитов в пищеварительном тракте, активизирует обмен веществ; создает резерв минеральных элементов, который организмом используется равномерно продолжительное время</a:t>
            </a:r>
            <a:r>
              <a:rPr lang="ru-RU" sz="7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ru-RU" sz="7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повышает усвоение питательных веществ кормового </a:t>
            </a:r>
            <a:r>
              <a:rPr lang="ru-RU" sz="7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рациона, обеспечивая  </a:t>
            </a:r>
            <a:r>
              <a:rPr lang="ru-RU" sz="7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рост </a:t>
            </a:r>
            <a:r>
              <a:rPr lang="ru-RU" sz="7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продуктивности.</a:t>
            </a:r>
            <a:r>
              <a:rPr lang="ru-RU" sz="54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54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5600" dirty="0" smtClean="0">
              <a:solidFill>
                <a:srgbClr val="7030A0"/>
              </a:solidFill>
            </a:endParaRPr>
          </a:p>
        </p:txBody>
      </p:sp>
      <p:pic>
        <p:nvPicPr>
          <p:cNvPr id="50182" name="Picture 6" descr="https://tyumen.meatinfo.ru/data/news/369763/img_0244-6019rev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3861048"/>
            <a:ext cx="2520280" cy="2232248"/>
          </a:xfrm>
          <a:prstGeom prst="rect">
            <a:avLst/>
          </a:prstGeom>
          <a:noFill/>
        </p:spPr>
      </p:pic>
      <p:pic>
        <p:nvPicPr>
          <p:cNvPr id="6" name="Picture 4" descr="https://buhanovskiy.com.ua/wp-content/uploads/2018/07/BYN_726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1052735"/>
            <a:ext cx="2448272" cy="237626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764704"/>
          </a:xfrm>
        </p:spPr>
        <p:txBody>
          <a:bodyPr>
            <a:normAutofit/>
          </a:bodyPr>
          <a:lstStyle/>
          <a:p>
            <a:r>
              <a:rPr lang="ru-RU" sz="2800" b="1" dirty="0" err="1" smtClean="0">
                <a:solidFill>
                  <a:schemeClr val="accent6">
                    <a:lumMod val="75000"/>
                  </a:schemeClr>
                </a:solidFill>
                <a:latin typeface="Segoe Script" pitchFamily="34" charset="0"/>
                <a:cs typeface="Arial" pitchFamily="34" charset="0"/>
              </a:rPr>
              <a:t>Цеолиты</a:t>
            </a:r>
            <a:r>
              <a:rPr lang="ru-RU" sz="2800" b="1" dirty="0" err="1" smtClean="0">
                <a:solidFill>
                  <a:srgbClr val="7030A0"/>
                </a:solidFill>
                <a:latin typeface="Segoe Script" pitchFamily="34" charset="0"/>
                <a:cs typeface="Arial" pitchFamily="34" charset="0"/>
              </a:rPr>
              <a:t>-энтеро-доноро</a:t>
            </a:r>
            <a:r>
              <a:rPr lang="ru-RU" sz="2800" b="1" dirty="0" smtClean="0">
                <a:solidFill>
                  <a:srgbClr val="7030A0"/>
                </a:solidFill>
                <a:latin typeface="Segoe Script" pitchFamily="34" charset="0"/>
                <a:cs typeface="Arial" pitchFamily="34" charset="0"/>
              </a:rPr>
              <a:t> сорбенты</a:t>
            </a:r>
            <a:endParaRPr lang="ru-RU" sz="2800" b="1" dirty="0">
              <a:solidFill>
                <a:srgbClr val="7030A0"/>
              </a:solidFill>
              <a:latin typeface="Segoe Script" pitchFamily="34" charset="0"/>
              <a:cs typeface="Arial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23320" y="692696"/>
            <a:ext cx="6120680" cy="5877272"/>
          </a:xfrm>
        </p:spPr>
        <p:txBody>
          <a:bodyPr>
            <a:normAutofit fontScale="92500" lnSpcReduction="20000"/>
          </a:bodyPr>
          <a:lstStyle/>
          <a:p>
            <a:r>
              <a:rPr lang="ru-RU" sz="18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 последние годы активно в качестве добавок используют природные минералы нерудного происхождения, самым </a:t>
            </a:r>
            <a:r>
              <a:rPr lang="ru-RU" sz="18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перспективным является цеолит</a:t>
            </a:r>
            <a:r>
              <a:rPr lang="ru-RU" sz="18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его применение обусловлено </a:t>
            </a:r>
            <a:r>
              <a:rPr lang="ru-RU" sz="18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доступной ценой и эффективным положительным действием на организм</a:t>
            </a:r>
            <a:r>
              <a:rPr lang="ru-RU" sz="18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sz="18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Предварительная обработка (</a:t>
            </a:r>
            <a:r>
              <a:rPr lang="ru-RU" sz="18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модификация</a:t>
            </a:r>
            <a:r>
              <a:rPr lang="ru-RU" sz="18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) цеолита высокими технологиями (</a:t>
            </a:r>
            <a:r>
              <a:rPr lang="ru-RU" sz="1800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нанокристаллические</a:t>
            </a:r>
            <a:r>
              <a:rPr lang="ru-RU" sz="18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микроэлементы имеют </a:t>
            </a:r>
            <a:r>
              <a:rPr lang="ru-RU" sz="18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более высокий коэффициент усвояемости,</a:t>
            </a:r>
            <a:r>
              <a:rPr lang="ru-RU" sz="18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приближающийся к 100 %, по сравнению с элементами обычных размеров, у которых он равен около 30) и позволяет усилить свойства цеолита в несколько раз: </a:t>
            </a:r>
          </a:p>
          <a:p>
            <a:r>
              <a:rPr lang="ru-RU" sz="18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молекулярных сит </a:t>
            </a:r>
            <a:r>
              <a:rPr lang="ru-RU" sz="18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(за счёт строения кристаллической решётки, в которой до 50 % - каналы и пустоты, может стать носителем для витаминов, аминокислот и  др. веществ)</a:t>
            </a:r>
          </a:p>
          <a:p>
            <a:r>
              <a:rPr lang="ru-RU" sz="18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8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ионнообменные</a:t>
            </a:r>
            <a:r>
              <a:rPr lang="ru-RU" sz="1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(обмен ионами с образованием полезных веществ, при этом катионы находятся в легко извлекаемой форме, содержит множество соединений, прикреплённых слабыми связями, поэтому легко их отдаёт, </a:t>
            </a:r>
            <a:r>
              <a:rPr lang="ru-RU" sz="1800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н-р</a:t>
            </a:r>
            <a:r>
              <a:rPr lang="ru-RU" sz="18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: обменный </a:t>
            </a:r>
            <a:r>
              <a:rPr lang="en-US" sz="18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Ca</a:t>
            </a:r>
            <a:r>
              <a:rPr lang="ru-RU" sz="18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и</a:t>
            </a:r>
            <a:r>
              <a:rPr lang="en-US" sz="18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Si</a:t>
            </a:r>
            <a:r>
              <a:rPr lang="ru-RU" sz="18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),</a:t>
            </a:r>
          </a:p>
          <a:p>
            <a:r>
              <a:rPr lang="ru-RU" sz="18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каталитические</a:t>
            </a:r>
            <a:r>
              <a:rPr lang="ru-RU" sz="18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(изменение скорости протекания реакций, что позволяет включать механизмы минерального гомеостаза, нормализовать выработку ферментов)</a:t>
            </a:r>
          </a:p>
          <a:p>
            <a:r>
              <a:rPr lang="ru-RU" sz="18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сорбционные </a:t>
            </a:r>
            <a:r>
              <a:rPr lang="ru-RU" sz="18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(поглощение молекул меньшего размера: нитратов, экзо- и эндотоксинов, аллергенов,  тяж.</a:t>
            </a:r>
            <a:r>
              <a:rPr lang="en-US" sz="18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Me</a:t>
            </a:r>
            <a:r>
              <a:rPr lang="ru-RU" sz="18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радионуклидов,  свободных радикалов, избирательно удалять патогенную микрофлору).  </a:t>
            </a:r>
          </a:p>
        </p:txBody>
      </p:sp>
      <p:pic>
        <p:nvPicPr>
          <p:cNvPr id="51202" name="Picture 2" descr="https://fanfishka.ru/uploads/posts/2018-07/1532509590_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836712"/>
            <a:ext cx="2843809" cy="3168352"/>
          </a:xfrm>
          <a:prstGeom prst="rect">
            <a:avLst/>
          </a:prstGeom>
          <a:noFill/>
        </p:spPr>
      </p:pic>
      <p:pic>
        <p:nvPicPr>
          <p:cNvPr id="51204" name="Picture 4" descr="https://www.biobeauty.ru/upload/medialibrary/bc9/bc9a7dc7482c633f6088c4ea82df626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014911"/>
            <a:ext cx="2825430" cy="284308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  <a:latin typeface="Segoe Script" pitchFamily="34" charset="0"/>
              </a:rPr>
              <a:t>Аминокислоты «Вита</a:t>
            </a: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  <a:latin typeface="Segoe Script" pitchFamily="34" charset="0"/>
              </a:rPr>
              <a:t>A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  <a:latin typeface="Segoe Script" pitchFamily="34" charset="0"/>
              </a:rPr>
              <a:t>мин» </a:t>
            </a:r>
            <a:endParaRPr lang="ru-RU" sz="2400" b="1" dirty="0">
              <a:solidFill>
                <a:schemeClr val="accent6">
                  <a:lumMod val="75000"/>
                </a:schemeClr>
              </a:solidFill>
              <a:latin typeface="Segoe Script" pitchFamily="34" charset="0"/>
            </a:endParaRPr>
          </a:p>
        </p:txBody>
      </p:sp>
      <p:sp>
        <p:nvSpPr>
          <p:cNvPr id="18434" name="AutoShape 2" descr="https://www.nationalhogfarmer.com/sites/nationalhogfarmer.com/files/NHF-young-pigs-green-floor-NPB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8436" name="AutoShape 4" descr="https://www.nationalhogfarmer.com/sites/nationalhogfarmer.com/files/NHF-young-pigs-green-floor-NPB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8438" name="AutoShape 6" descr="https://www.nationalhogfarmer.com/sites/nationalhogfarmer.com/files/NHF-young-pigs-green-floor-NPB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Содержимое 2"/>
          <p:cNvSpPr txBox="1">
            <a:spLocks/>
          </p:cNvSpPr>
          <p:nvPr/>
        </p:nvSpPr>
        <p:spPr>
          <a:xfrm>
            <a:off x="0" y="764704"/>
            <a:ext cx="4716016" cy="594928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800" b="1" i="0" u="sng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uLnTx/>
                <a:uFillTx/>
                <a:latin typeface="+mn-lt"/>
                <a:ea typeface="+mn-ea"/>
                <a:cs typeface="+mn-cs"/>
              </a:rPr>
              <a:t>Аминограмма</a:t>
            </a:r>
            <a:r>
              <a:rPr kumimoji="0" lang="ru-RU" sz="1800" b="1" i="0" u="sng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uLnTx/>
                <a:uFillTx/>
                <a:latin typeface="+mn-lt"/>
                <a:ea typeface="+mn-ea"/>
                <a:cs typeface="+mn-cs"/>
              </a:rPr>
              <a:t>:</a:t>
            </a: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uLnTx/>
                <a:uFillTx/>
                <a:latin typeface="+mn-lt"/>
                <a:ea typeface="+mn-ea"/>
                <a:cs typeface="+mn-cs"/>
              </a:rPr>
              <a:t> 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uLnTx/>
                <a:uFillTx/>
                <a:latin typeface="+mn-lt"/>
                <a:ea typeface="+mn-ea"/>
                <a:cs typeface="+mn-cs"/>
              </a:rPr>
              <a:t>      АСПАРАГИНОВАЯ КИСЛОТА  - 3,31±0,50, ГЛУТАМИНОВАЯ КИСЛОТА - 2,88±0,43, </a:t>
            </a:r>
            <a:b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uLnTx/>
                <a:uFillTx/>
                <a:latin typeface="+mn-lt"/>
                <a:ea typeface="+mn-ea"/>
                <a:cs typeface="+mn-cs"/>
              </a:rPr>
              <a:t>СЕРИН  - 0,70±0,11, ГИСТИДИН - 0,52±0,08, ГЛИЦИН  - 0,95±0,14, ТРЕОНИН - 0,60±0,09, АРГИНИН -      0,89±0,13, АЛАНИН - 1,30±0,19, ТИРОЗИН - 1,15±0,17, ЦИСТИН - 0,32±0,05, ВАЛИН  - 1,82±0,27, МЕТИОНИН - 0,42±0,06, ФЕНИЛАЛАНИН - 1,76±0,26,  ИЗОЛЕЙЦИН  - 3,18±0,48,  ЛЕЙЦИН  - 4,46±0,67, ЛИЗИН 7,41±1,11,  ПРОЛИН  - 3,10±0,46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800" b="1" i="0" u="sng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uLnTx/>
                <a:uFillTx/>
                <a:latin typeface="+mn-lt"/>
                <a:ea typeface="+mn-ea"/>
                <a:cs typeface="+mn-cs"/>
              </a:rPr>
              <a:t>Витамины</a:t>
            </a: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uLnTx/>
                <a:uFillTx/>
                <a:latin typeface="+mn-lt"/>
                <a:ea typeface="+mn-ea"/>
                <a:cs typeface="+mn-cs"/>
              </a:rPr>
              <a:t>: </a:t>
            </a: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uLnTx/>
                <a:uFillTx/>
                <a:latin typeface="+mn-lt"/>
                <a:ea typeface="+mn-ea"/>
                <a:cs typeface="+mn-cs"/>
              </a:rPr>
              <a:t>Витамин А</a:t>
            </a: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uLnTx/>
                <a:uFillTx/>
                <a:latin typeface="+mn-lt"/>
                <a:ea typeface="+mn-ea"/>
                <a:cs typeface="+mn-cs"/>
              </a:rPr>
              <a:t> (</a:t>
            </a:r>
            <a:r>
              <a:rPr kumimoji="0" lang="ru-RU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uLnTx/>
                <a:uFillTx/>
                <a:latin typeface="+mn-lt"/>
                <a:ea typeface="+mn-ea"/>
                <a:cs typeface="+mn-cs"/>
              </a:rPr>
              <a:t>ретинол</a:t>
            </a: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uLnTx/>
                <a:uFillTx/>
                <a:latin typeface="+mn-lt"/>
                <a:ea typeface="+mn-ea"/>
                <a:cs typeface="+mn-cs"/>
              </a:rPr>
              <a:t>) - 8 300±2 000 МЕ/л,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uLnTx/>
                <a:uFillTx/>
                <a:latin typeface="+mn-lt"/>
                <a:ea typeface="+mn-ea"/>
                <a:cs typeface="+mn-cs"/>
              </a:rPr>
              <a:t>Витамин 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uLnTx/>
                <a:uFillTx/>
                <a:latin typeface="+mn-lt"/>
                <a:ea typeface="+mn-ea"/>
                <a:cs typeface="+mn-cs"/>
              </a:rPr>
              <a:t>D </a:t>
            </a:r>
            <a:r>
              <a:rPr kumimoji="0" lang="ru-RU" sz="1800" b="1" i="0" u="none" strike="noStrike" kern="1200" cap="none" spc="0" normalizeH="0" baseline="-25000" noProof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uLnTx/>
                <a:uFillTx/>
                <a:latin typeface="+mn-lt"/>
                <a:ea typeface="+mn-ea"/>
                <a:cs typeface="+mn-cs"/>
              </a:rPr>
              <a:t>3 </a:t>
            </a: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uLnTx/>
                <a:uFillTx/>
                <a:latin typeface="+mn-lt"/>
                <a:ea typeface="+mn-ea"/>
                <a:cs typeface="+mn-cs"/>
              </a:rPr>
              <a:t>(</a:t>
            </a:r>
            <a:r>
              <a:rPr kumimoji="0" lang="ru-RU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uLnTx/>
                <a:uFillTx/>
                <a:latin typeface="+mn-lt"/>
                <a:ea typeface="+mn-ea"/>
                <a:cs typeface="+mn-cs"/>
              </a:rPr>
              <a:t>колекальциферол</a:t>
            </a: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uLnTx/>
                <a:uFillTx/>
                <a:latin typeface="+mn-lt"/>
                <a:ea typeface="+mn-ea"/>
                <a:cs typeface="+mn-cs"/>
              </a:rPr>
              <a:t>) - 510 000±120 000 МЕ/л,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uLnTx/>
                <a:uFillTx/>
                <a:latin typeface="+mn-lt"/>
                <a:ea typeface="+mn-ea"/>
                <a:cs typeface="+mn-cs"/>
              </a:rPr>
              <a:t>Витамин В</a:t>
            </a:r>
            <a:r>
              <a:rPr kumimoji="0" lang="ru-RU" sz="1800" b="1" i="0" u="none" strike="noStrike" kern="1200" cap="none" spc="0" normalizeH="0" baseline="-25000" noProof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uLnTx/>
                <a:uFillTx/>
                <a:latin typeface="+mn-lt"/>
                <a:ea typeface="+mn-ea"/>
                <a:cs typeface="+mn-cs"/>
              </a:rPr>
              <a:t>1</a:t>
            </a: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uLnTx/>
                <a:uFillTx/>
                <a:latin typeface="+mn-lt"/>
                <a:ea typeface="+mn-ea"/>
                <a:cs typeface="+mn-cs"/>
              </a:rPr>
              <a:t>(тиамин) - 4,31±0,26 г/л, </a:t>
            </a: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uLnTx/>
                <a:uFillTx/>
                <a:latin typeface="+mn-lt"/>
                <a:ea typeface="+mn-ea"/>
                <a:cs typeface="+mn-cs"/>
              </a:rPr>
              <a:t>Витамин В</a:t>
            </a:r>
            <a:r>
              <a:rPr kumimoji="0" lang="ru-RU" sz="1800" b="1" i="0" u="none" strike="noStrike" kern="1200" cap="none" spc="0" normalizeH="0" baseline="-25000" noProof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uLnTx/>
                <a:uFillTx/>
                <a:latin typeface="+mn-lt"/>
                <a:ea typeface="+mn-ea"/>
                <a:cs typeface="+mn-cs"/>
              </a:rPr>
              <a:t>2</a:t>
            </a: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uLnTx/>
                <a:uFillTx/>
                <a:latin typeface="+mn-lt"/>
                <a:ea typeface="+mn-ea"/>
                <a:cs typeface="+mn-cs"/>
              </a:rPr>
              <a:t>(рибофлавин) - 3,2±0,26 г/л, </a:t>
            </a: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uLnTx/>
                <a:uFillTx/>
                <a:latin typeface="+mn-lt"/>
                <a:ea typeface="+mn-ea"/>
                <a:cs typeface="+mn-cs"/>
              </a:rPr>
              <a:t>Витамин В</a:t>
            </a:r>
            <a:r>
              <a:rPr kumimoji="0" lang="ru-RU" sz="1800" b="1" i="0" u="none" strike="noStrike" kern="1200" cap="none" spc="0" normalizeH="0" baseline="-25000" noProof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uLnTx/>
                <a:uFillTx/>
                <a:latin typeface="+mn-lt"/>
                <a:ea typeface="+mn-ea"/>
                <a:cs typeface="+mn-cs"/>
              </a:rPr>
              <a:t>6</a:t>
            </a: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uLnTx/>
                <a:uFillTx/>
                <a:latin typeface="+mn-lt"/>
                <a:ea typeface="+mn-ea"/>
                <a:cs typeface="+mn-cs"/>
              </a:rPr>
              <a:t>(пиридоксин) - 2,38±0,19 г.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800" b="1" i="0" u="sng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uLnTx/>
                <a:uFillTx/>
                <a:latin typeface="+mn-lt"/>
                <a:ea typeface="+mn-ea"/>
                <a:cs typeface="+mn-cs"/>
              </a:rPr>
              <a:t>Микроэлементы</a:t>
            </a: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uLnTx/>
                <a:uFillTx/>
                <a:latin typeface="+mn-lt"/>
                <a:ea typeface="+mn-ea"/>
                <a:cs typeface="+mn-cs"/>
              </a:rPr>
              <a:t>: </a:t>
            </a: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uLnTx/>
                <a:uFillTx/>
                <a:latin typeface="+mn-lt"/>
                <a:ea typeface="+mn-ea"/>
                <a:cs typeface="+mn-cs"/>
              </a:rPr>
              <a:t>медь</a:t>
            </a: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uLnTx/>
                <a:uFillTx/>
                <a:latin typeface="+mn-lt"/>
                <a:ea typeface="+mn-ea"/>
                <a:cs typeface="+mn-cs"/>
              </a:rPr>
              <a:t> -7,6±1,8 мг/кг, 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uLnTx/>
                <a:uFillTx/>
                <a:latin typeface="+mn-lt"/>
                <a:ea typeface="+mn-ea"/>
                <a:cs typeface="+mn-cs"/>
              </a:rPr>
              <a:t>цинк</a:t>
            </a: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uLnTx/>
                <a:uFillTx/>
                <a:latin typeface="+mn-lt"/>
                <a:ea typeface="+mn-ea"/>
                <a:cs typeface="+mn-cs"/>
              </a:rPr>
              <a:t> –45,3±9,5 мг/кг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Прямоугольник 7"/>
          <p:cNvSpPr>
            <a:spLocks noChangeArrowheads="1"/>
          </p:cNvSpPr>
          <p:nvPr/>
        </p:nvSpPr>
        <p:spPr bwMode="auto">
          <a:xfrm>
            <a:off x="4679950" y="620689"/>
            <a:ext cx="4464050" cy="5632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defRPr/>
            </a:pPr>
            <a:r>
              <a:rPr lang="ru-RU" sz="1600" b="1" u="sng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Преимущества</a:t>
            </a:r>
            <a:r>
              <a:rPr lang="ru-RU" sz="16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:</a:t>
            </a:r>
          </a:p>
          <a:p>
            <a:pPr algn="just">
              <a:lnSpc>
                <a:spcPct val="150000"/>
              </a:lnSpc>
              <a:defRPr/>
            </a:pPr>
            <a:r>
              <a:rPr lang="ru-RU" sz="16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*</a:t>
            </a:r>
            <a:r>
              <a:rPr lang="ru-RU" sz="1600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животного</a:t>
            </a:r>
            <a:r>
              <a:rPr lang="ru-RU" sz="16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происхождения,</a:t>
            </a:r>
          </a:p>
          <a:p>
            <a:pPr algn="just">
              <a:lnSpc>
                <a:spcPct val="150000"/>
              </a:lnSpc>
              <a:defRPr/>
            </a:pPr>
            <a:r>
              <a:rPr lang="ru-RU" sz="16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*получены </a:t>
            </a:r>
            <a:r>
              <a:rPr lang="ru-RU" sz="1600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ферментативным</a:t>
            </a:r>
            <a:r>
              <a:rPr lang="ru-RU" sz="16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гидролизом, </a:t>
            </a:r>
          </a:p>
          <a:p>
            <a:pPr algn="just">
              <a:lnSpc>
                <a:spcPct val="150000"/>
              </a:lnSpc>
              <a:defRPr/>
            </a:pPr>
            <a:r>
              <a:rPr lang="ru-RU" sz="16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*</a:t>
            </a:r>
            <a:r>
              <a:rPr lang="ru-RU" sz="1600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высоко</a:t>
            </a:r>
            <a:r>
              <a:rPr lang="ru-RU" sz="16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й биологической активности, </a:t>
            </a:r>
            <a:endParaRPr lang="ru-RU" sz="16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ct val="150000"/>
              </a:lnSpc>
              <a:defRPr/>
            </a:pPr>
            <a:r>
              <a:rPr lang="ru-RU" sz="16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*богаты </a:t>
            </a:r>
            <a:r>
              <a:rPr lang="ru-RU" sz="1600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витаминами</a:t>
            </a:r>
            <a:r>
              <a:rPr lang="ru-RU" sz="16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, особенно </a:t>
            </a:r>
            <a:r>
              <a:rPr lang="ru-RU" sz="1600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А, </a:t>
            </a:r>
            <a:r>
              <a:rPr lang="en-US" sz="1600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D</a:t>
            </a:r>
            <a:r>
              <a:rPr lang="ru-RU" sz="1600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и</a:t>
            </a:r>
            <a:r>
              <a:rPr lang="en-US" sz="1600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B</a:t>
            </a:r>
            <a:r>
              <a:rPr lang="ru-RU" sz="1600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,</a:t>
            </a:r>
          </a:p>
          <a:p>
            <a:pPr algn="just">
              <a:lnSpc>
                <a:spcPct val="150000"/>
              </a:lnSpc>
              <a:defRPr/>
            </a:pPr>
            <a:r>
              <a:rPr lang="ru-RU" sz="16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*содержат </a:t>
            </a:r>
            <a:r>
              <a:rPr lang="ru-RU" sz="1600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микроэлементы</a:t>
            </a:r>
            <a:r>
              <a:rPr lang="ru-RU" sz="16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, в т.ч. </a:t>
            </a:r>
            <a:r>
              <a:rPr lang="en-US" sz="1600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Cu</a:t>
            </a:r>
            <a:r>
              <a:rPr lang="ru-RU" sz="1600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и</a:t>
            </a:r>
            <a:r>
              <a:rPr lang="en-US" sz="1600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Zn</a:t>
            </a:r>
            <a:r>
              <a:rPr lang="ru-RU" sz="16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,</a:t>
            </a:r>
          </a:p>
          <a:p>
            <a:pPr algn="just">
              <a:lnSpc>
                <a:spcPct val="150000"/>
              </a:lnSpc>
              <a:defRPr/>
            </a:pPr>
            <a:r>
              <a:rPr lang="ru-RU" sz="1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*</a:t>
            </a:r>
            <a:r>
              <a:rPr lang="ru-RU" sz="1600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легко проникают </a:t>
            </a:r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ч/</a:t>
            </a:r>
            <a:r>
              <a:rPr lang="ru-RU" sz="1600" dirty="0" err="1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з</a:t>
            </a:r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стенки и </a:t>
            </a:r>
            <a:r>
              <a:rPr lang="ru-RU" sz="1600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быстро </a:t>
            </a:r>
            <a:r>
              <a:rPr lang="ru-RU" sz="16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усваиваются в клетках ЖКТ</a:t>
            </a:r>
            <a:r>
              <a:rPr lang="ru-RU" sz="1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algn="just">
              <a:lnSpc>
                <a:spcPct val="150000"/>
              </a:lnSpc>
              <a:defRPr/>
            </a:pPr>
            <a:r>
              <a:rPr lang="en-US" sz="16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*</a:t>
            </a:r>
            <a:r>
              <a:rPr lang="ru-RU" sz="16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с цеолитом вступают в </a:t>
            </a:r>
            <a:r>
              <a:rPr lang="ru-RU" sz="1600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синергизм</a:t>
            </a:r>
            <a:r>
              <a:rPr lang="ru-RU" sz="16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algn="just">
              <a:lnSpc>
                <a:spcPct val="150000"/>
              </a:lnSpc>
              <a:defRPr/>
            </a:pPr>
            <a:r>
              <a:rPr lang="ru-RU" sz="16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на </a:t>
            </a:r>
            <a:r>
              <a:rPr lang="ru-RU" sz="1600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ультрамолекулярном</a:t>
            </a:r>
            <a:r>
              <a:rPr lang="ru-RU" sz="16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уровне,</a:t>
            </a:r>
          </a:p>
          <a:p>
            <a:pPr algn="just">
              <a:lnSpc>
                <a:spcPct val="150000"/>
              </a:lnSpc>
              <a:defRPr/>
            </a:pPr>
            <a:r>
              <a:rPr lang="ru-RU" sz="16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возрастает интенсивность </a:t>
            </a:r>
            <a:r>
              <a:rPr lang="ru-RU" sz="1600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ионного обмена</a:t>
            </a:r>
            <a:r>
              <a:rPr lang="ru-RU" sz="16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,</a:t>
            </a:r>
          </a:p>
          <a:p>
            <a:pPr algn="just">
              <a:lnSpc>
                <a:spcPct val="150000"/>
              </a:lnSpc>
              <a:defRPr/>
            </a:pPr>
            <a:r>
              <a:rPr lang="ru-RU" sz="16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*усиливает уровень </a:t>
            </a:r>
            <a:r>
              <a:rPr lang="ru-RU" sz="1600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обменных процессов </a:t>
            </a:r>
            <a:r>
              <a:rPr lang="ru-RU" sz="16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в организме (азотистых веществ, углеводов, минеральных элементов, витаминов),</a:t>
            </a:r>
          </a:p>
          <a:p>
            <a:pPr algn="just">
              <a:lnSpc>
                <a:spcPct val="150000"/>
              </a:lnSpc>
              <a:defRPr/>
            </a:pPr>
            <a:r>
              <a:rPr lang="ru-RU" sz="16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*стимулирует повышение </a:t>
            </a:r>
            <a:r>
              <a:rPr lang="ru-RU" sz="1600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продуктивности</a:t>
            </a:r>
            <a:r>
              <a:rPr lang="ru-RU" sz="16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14"/>
          <p:cNvSpPr>
            <a:spLocks noChangeArrowheads="1"/>
          </p:cNvSpPr>
          <p:nvPr/>
        </p:nvSpPr>
        <p:spPr bwMode="auto">
          <a:xfrm>
            <a:off x="683568" y="3645024"/>
            <a:ext cx="2952328" cy="648072"/>
          </a:xfrm>
          <a:prstGeom prst="roundRect">
            <a:avLst>
              <a:gd name="adj" fmla="val 50000"/>
            </a:avLst>
          </a:prstGeom>
          <a:solidFill>
            <a:schemeClr val="hlink">
              <a:alpha val="50195"/>
            </a:schemeClr>
          </a:solidFill>
          <a:ln w="28575">
            <a:solidFill>
              <a:schemeClr val="tx2"/>
            </a:solidFill>
            <a:round/>
            <a:headEnd/>
            <a:tailEnd/>
          </a:ln>
        </p:spPr>
        <p:txBody>
          <a:bodyPr wrap="none" lIns="78638" tIns="39319" rIns="78638" bIns="39319" anchor="ctr"/>
          <a:lstStyle/>
          <a:p>
            <a:pPr algn="ctr"/>
            <a:r>
              <a:rPr lang="ru-RU" b="1" dirty="0" smtClean="0">
                <a:latin typeface="Segoe Script" pitchFamily="34" charset="0"/>
              </a:rPr>
              <a:t>Куры-несушки </a:t>
            </a:r>
            <a:endParaRPr lang="ru-RU" sz="1600" dirty="0">
              <a:latin typeface="Segoe Script" pitchFamily="34" charset="0"/>
            </a:endParaRPr>
          </a:p>
        </p:txBody>
      </p:sp>
      <p:sp>
        <p:nvSpPr>
          <p:cNvPr id="9" name="_s1030"/>
          <p:cNvSpPr>
            <a:spLocks noChangeArrowheads="1"/>
          </p:cNvSpPr>
          <p:nvPr/>
        </p:nvSpPr>
        <p:spPr bwMode="auto">
          <a:xfrm>
            <a:off x="1691680" y="2780928"/>
            <a:ext cx="5688632" cy="720079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9F67F"/>
              </a:gs>
              <a:gs pos="100000">
                <a:srgbClr val="FFCC00"/>
              </a:gs>
            </a:gsLst>
            <a:lin ang="5400000" scaled="1"/>
          </a:gradFill>
          <a:ln w="9525">
            <a:solidFill>
              <a:srgbClr val="800000"/>
            </a:solidFill>
            <a:round/>
            <a:headEnd/>
            <a:tailEnd/>
          </a:ln>
        </p:spPr>
        <p:txBody>
          <a:bodyPr wrap="none" lIns="99401" tIns="49699" rIns="99401" bIns="49699" anchor="ctr"/>
          <a:lstStyle/>
          <a:p>
            <a:pPr algn="ctr"/>
            <a:r>
              <a:rPr lang="ru-RU" sz="3400" dirty="0">
                <a:solidFill>
                  <a:schemeClr val="accent4">
                    <a:lumMod val="50000"/>
                  </a:schemeClr>
                </a:solidFill>
                <a:latin typeface="Segoe Script" pitchFamily="34" charset="0"/>
                <a:cs typeface="Arial" pitchFamily="34" charset="0"/>
              </a:rPr>
              <a:t>Объекты исследования</a:t>
            </a:r>
          </a:p>
        </p:txBody>
      </p:sp>
      <p:sp>
        <p:nvSpPr>
          <p:cNvPr id="12" name="_s1030"/>
          <p:cNvSpPr>
            <a:spLocks noChangeArrowheads="1"/>
          </p:cNvSpPr>
          <p:nvPr/>
        </p:nvSpPr>
        <p:spPr bwMode="auto">
          <a:xfrm>
            <a:off x="1043608" y="260648"/>
            <a:ext cx="7200800" cy="864096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9F67F"/>
              </a:gs>
              <a:gs pos="100000">
                <a:srgbClr val="FFCC00"/>
              </a:gs>
            </a:gsLst>
            <a:lin ang="5400000" scaled="1"/>
          </a:gradFill>
          <a:ln w="9525">
            <a:solidFill>
              <a:srgbClr val="800000"/>
            </a:solidFill>
            <a:round/>
            <a:headEnd/>
            <a:tailEnd/>
          </a:ln>
        </p:spPr>
        <p:txBody>
          <a:bodyPr wrap="none" lIns="83219" tIns="41608" rIns="83219" bIns="41608" anchor="ctr"/>
          <a:lstStyle/>
          <a:p>
            <a:pPr algn="ctr"/>
            <a:r>
              <a:rPr lang="ru-RU" sz="4000" dirty="0">
                <a:solidFill>
                  <a:schemeClr val="accent4">
                    <a:lumMod val="50000"/>
                  </a:schemeClr>
                </a:solidFill>
                <a:latin typeface="Segoe Script" pitchFamily="34" charset="0"/>
                <a:cs typeface="Arial" pitchFamily="34" charset="0"/>
              </a:rPr>
              <a:t>Эксперименты</a:t>
            </a:r>
          </a:p>
        </p:txBody>
      </p:sp>
      <p:sp>
        <p:nvSpPr>
          <p:cNvPr id="14" name="_s1032"/>
          <p:cNvSpPr>
            <a:spLocks noChangeArrowheads="1"/>
          </p:cNvSpPr>
          <p:nvPr/>
        </p:nvSpPr>
        <p:spPr bwMode="auto">
          <a:xfrm>
            <a:off x="2051720" y="1628800"/>
            <a:ext cx="4680520" cy="9652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9933"/>
              </a:gs>
              <a:gs pos="100000">
                <a:srgbClr val="FF6600"/>
              </a:gs>
            </a:gsLst>
            <a:lin ang="5400000" scaled="1"/>
          </a:gradFill>
          <a:ln w="9525">
            <a:solidFill>
              <a:srgbClr val="800000"/>
            </a:solidFill>
            <a:round/>
            <a:headEnd/>
            <a:tailEnd/>
          </a:ln>
        </p:spPr>
        <p:txBody>
          <a:bodyPr wrap="none" lIns="83219" tIns="41608" rIns="83219" bIns="41608" anchor="ctr"/>
          <a:lstStyle/>
          <a:p>
            <a:pPr algn="ctr"/>
            <a:r>
              <a:rPr lang="ru-RU" sz="2800" dirty="0">
                <a:solidFill>
                  <a:schemeClr val="accent4">
                    <a:lumMod val="50000"/>
                  </a:schemeClr>
                </a:solidFill>
                <a:latin typeface="Segoe Script" pitchFamily="34" charset="0"/>
                <a:cs typeface="Arial" pitchFamily="34" charset="0"/>
              </a:rPr>
              <a:t>Физиологические</a:t>
            </a:r>
          </a:p>
          <a:p>
            <a:pPr algn="ctr"/>
            <a:r>
              <a:rPr lang="ru-RU" sz="2800" dirty="0">
                <a:solidFill>
                  <a:schemeClr val="accent4">
                    <a:lumMod val="50000"/>
                  </a:schemeClr>
                </a:solidFill>
                <a:latin typeface="Segoe Script" pitchFamily="34" charset="0"/>
                <a:cs typeface="Arial" pitchFamily="34" charset="0"/>
              </a:rPr>
              <a:t>опыты</a:t>
            </a:r>
          </a:p>
        </p:txBody>
      </p:sp>
      <p:cxnSp>
        <p:nvCxnSpPr>
          <p:cNvPr id="15" name="_s1028"/>
          <p:cNvCxnSpPr>
            <a:cxnSpLocks noChangeShapeType="1"/>
          </p:cNvCxnSpPr>
          <p:nvPr/>
        </p:nvCxnSpPr>
        <p:spPr bwMode="auto">
          <a:xfrm rot="-5400000">
            <a:off x="1927895" y="1248569"/>
            <a:ext cx="585788" cy="338138"/>
          </a:xfrm>
          <a:prstGeom prst="bentConnector2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cxnSp>
      <p:cxnSp>
        <p:nvCxnSpPr>
          <p:cNvPr id="16" name="_s1028"/>
          <p:cNvCxnSpPr>
            <a:cxnSpLocks noChangeShapeType="1"/>
          </p:cNvCxnSpPr>
          <p:nvPr/>
        </p:nvCxnSpPr>
        <p:spPr bwMode="auto">
          <a:xfrm rot="5400000" flipH="1">
            <a:off x="6155952" y="1196975"/>
            <a:ext cx="566738" cy="422275"/>
          </a:xfrm>
          <a:prstGeom prst="bentConnector2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cxnSp>
      <p:sp>
        <p:nvSpPr>
          <p:cNvPr id="11" name="AutoShape 14"/>
          <p:cNvSpPr>
            <a:spLocks noChangeArrowheads="1"/>
          </p:cNvSpPr>
          <p:nvPr/>
        </p:nvSpPr>
        <p:spPr bwMode="auto">
          <a:xfrm>
            <a:off x="5796136" y="3645024"/>
            <a:ext cx="2952328" cy="648072"/>
          </a:xfrm>
          <a:prstGeom prst="roundRect">
            <a:avLst>
              <a:gd name="adj" fmla="val 50000"/>
            </a:avLst>
          </a:prstGeom>
          <a:solidFill>
            <a:schemeClr val="hlink">
              <a:alpha val="50195"/>
            </a:schemeClr>
          </a:solidFill>
          <a:ln w="28575">
            <a:solidFill>
              <a:schemeClr val="tx2"/>
            </a:solidFill>
            <a:round/>
            <a:headEnd/>
            <a:tailEnd/>
          </a:ln>
        </p:spPr>
        <p:txBody>
          <a:bodyPr wrap="none" lIns="78638" tIns="39319" rIns="78638" bIns="39319" anchor="ctr"/>
          <a:lstStyle/>
          <a:p>
            <a:pPr algn="ctr"/>
            <a:r>
              <a:rPr lang="ru-RU" b="1" dirty="0" smtClean="0">
                <a:latin typeface="Segoe Script" pitchFamily="34" charset="0"/>
              </a:rPr>
              <a:t>Индейки</a:t>
            </a:r>
            <a:r>
              <a:rPr lang="ru-RU" b="1" dirty="0" smtClean="0">
                <a:latin typeface="Tahoma" pitchFamily="34" charset="0"/>
              </a:rPr>
              <a:t> </a:t>
            </a:r>
            <a:endParaRPr lang="ru-RU" sz="1600" dirty="0">
              <a:latin typeface="Tahoma" pitchFamily="34" charset="0"/>
            </a:endParaRPr>
          </a:p>
        </p:txBody>
      </p:sp>
      <p:cxnSp>
        <p:nvCxnSpPr>
          <p:cNvPr id="13" name="_s1028"/>
          <p:cNvCxnSpPr>
            <a:cxnSpLocks noChangeShapeType="1"/>
          </p:cNvCxnSpPr>
          <p:nvPr/>
        </p:nvCxnSpPr>
        <p:spPr bwMode="auto">
          <a:xfrm rot="-5400000">
            <a:off x="1279823" y="3192785"/>
            <a:ext cx="585788" cy="338138"/>
          </a:xfrm>
          <a:prstGeom prst="bentConnector2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cxnSp>
      <p:cxnSp>
        <p:nvCxnSpPr>
          <p:cNvPr id="17" name="_s1028"/>
          <p:cNvCxnSpPr>
            <a:cxnSpLocks noChangeShapeType="1"/>
          </p:cNvCxnSpPr>
          <p:nvPr/>
        </p:nvCxnSpPr>
        <p:spPr bwMode="auto">
          <a:xfrm rot="5400000" flipH="1">
            <a:off x="7380088" y="3141191"/>
            <a:ext cx="566738" cy="422275"/>
          </a:xfrm>
          <a:prstGeom prst="bentConnector2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cxnSp>
      <p:cxnSp>
        <p:nvCxnSpPr>
          <p:cNvPr id="18" name="_s1028"/>
          <p:cNvCxnSpPr>
            <a:cxnSpLocks noChangeShapeType="1"/>
          </p:cNvCxnSpPr>
          <p:nvPr/>
        </p:nvCxnSpPr>
        <p:spPr bwMode="auto">
          <a:xfrm rot="5400000" flipH="1" flipV="1">
            <a:off x="4175958" y="2600906"/>
            <a:ext cx="72008" cy="3"/>
          </a:xfrm>
          <a:prstGeom prst="bentConnector3">
            <a:avLst>
              <a:gd name="adj1" fmla="val -179500"/>
            </a:avLst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cxnSp>
      <p:pic>
        <p:nvPicPr>
          <p:cNvPr id="39" name="Picture 6" descr="https://tyumen.meatinfo.ru/data/news/369763/img_0244-6019rev-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8064" y="4365104"/>
            <a:ext cx="3816424" cy="2088232"/>
          </a:xfrm>
          <a:prstGeom prst="rect">
            <a:avLst/>
          </a:prstGeom>
          <a:noFill/>
        </p:spPr>
      </p:pic>
      <p:pic>
        <p:nvPicPr>
          <p:cNvPr id="40" name="Picture 6" descr="https://www.vatra.net.ua/wp-content/uploads/2018/06/3b77099eece14e84f043d841af252c4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59632" y="4365104"/>
            <a:ext cx="3744416" cy="20882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/>
          </a:bodyPr>
          <a:lstStyle/>
          <a:p>
            <a:r>
              <a:rPr lang="ru-RU" sz="3200" dirty="0" smtClean="0">
                <a:solidFill>
                  <a:srgbClr val="7030A0"/>
                </a:solidFill>
                <a:latin typeface="Segoe Script" pitchFamily="34" charset="0"/>
              </a:rPr>
              <a:t>Материал и методы </a:t>
            </a:r>
            <a:endParaRPr lang="ru-RU" sz="3200" dirty="0">
              <a:solidFill>
                <a:srgbClr val="7030A0"/>
              </a:solidFill>
              <a:latin typeface="Segoe Script" pitchFamily="34" charset="0"/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896544"/>
          </a:xfrm>
        </p:spPr>
        <p:txBody>
          <a:bodyPr>
            <a:normAutofit fontScale="25000" lnSpcReduction="20000"/>
          </a:bodyPr>
          <a:lstStyle/>
          <a:p>
            <a:r>
              <a:rPr lang="ru-RU" sz="8000" b="1" dirty="0" smtClean="0">
                <a:solidFill>
                  <a:srgbClr val="7030A0"/>
                </a:solidFill>
              </a:rPr>
              <a:t>Организованы физиологические опыты в условиях частных птицеводческих ферм Ульяновской области РФ. </a:t>
            </a:r>
          </a:p>
          <a:p>
            <a:r>
              <a:rPr lang="ru-RU" sz="8000" b="1" dirty="0" smtClean="0">
                <a:solidFill>
                  <a:srgbClr val="7030A0"/>
                </a:solidFill>
              </a:rPr>
              <a:t>Условия содержания птиц одинаковые (напольное групповое).</a:t>
            </a:r>
          </a:p>
          <a:p>
            <a:r>
              <a:rPr lang="ru-RU" sz="8000" b="1" dirty="0" smtClean="0">
                <a:solidFill>
                  <a:srgbClr val="7030A0"/>
                </a:solidFill>
              </a:rPr>
              <a:t>Все птицы получали одинаковый рацион, принятый в хозяйстве.</a:t>
            </a:r>
          </a:p>
          <a:p>
            <a:r>
              <a:rPr lang="ru-RU" sz="8000" b="1" dirty="0" smtClean="0">
                <a:solidFill>
                  <a:srgbClr val="7030A0"/>
                </a:solidFill>
              </a:rPr>
              <a:t>Контрольная группа (1) добавку не получала.</a:t>
            </a:r>
          </a:p>
          <a:p>
            <a:r>
              <a:rPr lang="ru-RU" sz="8000" b="1" dirty="0" smtClean="0">
                <a:solidFill>
                  <a:srgbClr val="7030A0"/>
                </a:solidFill>
              </a:rPr>
              <a:t>Добавку скармливали по схеме: </a:t>
            </a:r>
            <a:r>
              <a:rPr lang="ru-RU" sz="8000" dirty="0" smtClean="0">
                <a:solidFill>
                  <a:srgbClr val="FF0000"/>
                </a:solidFill>
              </a:rPr>
              <a:t>перемешивая с комбикормом давали раз в сутки птице опытной группы (2). </a:t>
            </a:r>
            <a:endParaRPr lang="ru-RU" sz="7200" dirty="0" smtClean="0">
              <a:solidFill>
                <a:srgbClr val="FF0000"/>
              </a:solidFill>
              <a:cs typeface="Times New Roman" pitchFamily="18" charset="0"/>
            </a:endParaRPr>
          </a:p>
          <a:p>
            <a:r>
              <a:rPr lang="ru-RU" sz="8000" u="sng" dirty="0" smtClean="0">
                <a:solidFill>
                  <a:srgbClr val="FF0000"/>
                </a:solidFill>
                <a:cs typeface="Times New Roman" pitchFamily="18" charset="0"/>
              </a:rPr>
              <a:t>Норма ввода</a:t>
            </a:r>
            <a:r>
              <a:rPr lang="ru-RU" sz="8000" b="1" u="sng" dirty="0" smtClean="0">
                <a:solidFill>
                  <a:srgbClr val="FF0000"/>
                </a:solidFill>
                <a:cs typeface="Times New Roman" pitchFamily="18" charset="0"/>
              </a:rPr>
              <a:t>:</a:t>
            </a:r>
            <a:r>
              <a:rPr lang="ru-RU" sz="8000" b="1" dirty="0" smtClean="0">
                <a:solidFill>
                  <a:srgbClr val="FF0000"/>
                </a:solidFill>
                <a:cs typeface="Times New Roman" pitchFamily="18" charset="0"/>
              </a:rPr>
              <a:t>  </a:t>
            </a:r>
          </a:p>
          <a:p>
            <a:r>
              <a:rPr lang="ru-RU" sz="8000" dirty="0" smtClean="0">
                <a:solidFill>
                  <a:srgbClr val="FF0000"/>
                </a:solidFill>
                <a:cs typeface="Times New Roman" pitchFamily="18" charset="0"/>
              </a:rPr>
              <a:t>взрослые куры - 10…5 г/гол/сутки, молодняк - 5…3 г/гол/сутки;</a:t>
            </a:r>
          </a:p>
          <a:p>
            <a:r>
              <a:rPr lang="ru-RU" sz="8000" dirty="0" smtClean="0">
                <a:solidFill>
                  <a:srgbClr val="FF0000"/>
                </a:solidFill>
                <a:cs typeface="Times New Roman" pitchFamily="18" charset="0"/>
              </a:rPr>
              <a:t>взрослые индейки - 50 г/гол/сутки, молодняк - 30 г/гол/сутки.</a:t>
            </a:r>
          </a:p>
          <a:p>
            <a:r>
              <a:rPr lang="ru-RU" sz="8000" dirty="0" smtClean="0">
                <a:solidFill>
                  <a:srgbClr val="FF0000"/>
                </a:solidFill>
                <a:cs typeface="Times New Roman" pitchFamily="18" charset="0"/>
              </a:rPr>
              <a:t>Фракция: 2…6 мм.</a:t>
            </a:r>
            <a:endParaRPr lang="ru-RU" sz="8000" b="1" dirty="0" smtClean="0">
              <a:solidFill>
                <a:srgbClr val="7030A0"/>
              </a:solidFill>
            </a:endParaRPr>
          </a:p>
          <a:p>
            <a:r>
              <a:rPr lang="ru-RU" sz="8000" b="1" dirty="0" smtClean="0">
                <a:solidFill>
                  <a:srgbClr val="7030A0"/>
                </a:solidFill>
              </a:rPr>
              <a:t>Показатели изучали по известным методикам, используя современные приборы: гематологический анализатор «</a:t>
            </a:r>
            <a:r>
              <a:rPr lang="en-US" sz="8000" b="1" dirty="0" smtClean="0">
                <a:solidFill>
                  <a:srgbClr val="7030A0"/>
                </a:solidFill>
              </a:rPr>
              <a:t>PCE</a:t>
            </a:r>
            <a:r>
              <a:rPr lang="ru-RU" sz="8000" b="1" dirty="0" smtClean="0">
                <a:solidFill>
                  <a:srgbClr val="7030A0"/>
                </a:solidFill>
              </a:rPr>
              <a:t>-90</a:t>
            </a:r>
            <a:r>
              <a:rPr lang="en-US" sz="8000" b="1" dirty="0" smtClean="0">
                <a:solidFill>
                  <a:srgbClr val="7030A0"/>
                </a:solidFill>
              </a:rPr>
              <a:t>Vet</a:t>
            </a:r>
            <a:r>
              <a:rPr lang="ru-RU" sz="8000" b="1" dirty="0" smtClean="0">
                <a:solidFill>
                  <a:srgbClr val="7030A0"/>
                </a:solidFill>
              </a:rPr>
              <a:t>», </a:t>
            </a:r>
          </a:p>
          <a:p>
            <a:r>
              <a:rPr lang="ru-RU" sz="8000" b="1" dirty="0" smtClean="0">
                <a:solidFill>
                  <a:srgbClr val="7030A0"/>
                </a:solidFill>
              </a:rPr>
              <a:t>БИОМ «АКБа-01-БИОМ» , биохимический - «</a:t>
            </a:r>
            <a:r>
              <a:rPr lang="en-US" sz="8000" b="1" dirty="0" smtClean="0">
                <a:solidFill>
                  <a:srgbClr val="7030A0"/>
                </a:solidFill>
              </a:rPr>
              <a:t>Stat Fax</a:t>
            </a:r>
            <a:r>
              <a:rPr lang="ru-RU" sz="8000" b="1" dirty="0" smtClean="0">
                <a:solidFill>
                  <a:srgbClr val="7030A0"/>
                </a:solidFill>
              </a:rPr>
              <a:t> 1904 </a:t>
            </a:r>
            <a:r>
              <a:rPr lang="en-US" sz="8000" b="1" dirty="0" smtClean="0">
                <a:solidFill>
                  <a:srgbClr val="7030A0"/>
                </a:solidFill>
              </a:rPr>
              <a:t>Plus</a:t>
            </a:r>
            <a:r>
              <a:rPr lang="ru-RU" sz="8000" b="1" dirty="0" smtClean="0">
                <a:solidFill>
                  <a:srgbClr val="7030A0"/>
                </a:solidFill>
              </a:rPr>
              <a:t>». </a:t>
            </a:r>
          </a:p>
          <a:p>
            <a:r>
              <a:rPr lang="ru-RU" sz="8000" b="1" dirty="0" smtClean="0">
                <a:solidFill>
                  <a:srgbClr val="7030A0"/>
                </a:solidFill>
              </a:rPr>
              <a:t>Учёт продуктивности вели ежедневно. Обработку данных вели с использованием программы </a:t>
            </a:r>
            <a:r>
              <a:rPr lang="en-US" sz="8000" b="1" dirty="0" err="1" smtClean="0">
                <a:solidFill>
                  <a:srgbClr val="7030A0"/>
                </a:solidFill>
              </a:rPr>
              <a:t>Statistika</a:t>
            </a:r>
            <a:r>
              <a:rPr lang="ru-RU" sz="8000" b="1" dirty="0" smtClean="0">
                <a:solidFill>
                  <a:srgbClr val="7030A0"/>
                </a:solidFill>
              </a:rPr>
              <a:t>.</a:t>
            </a:r>
          </a:p>
          <a:p>
            <a:endParaRPr lang="ru-RU" sz="6200" b="1" dirty="0" smtClean="0">
              <a:solidFill>
                <a:srgbClr val="7030A0"/>
              </a:solidFill>
            </a:endParaRPr>
          </a:p>
          <a:p>
            <a:endParaRPr lang="ru-RU" sz="6200" b="1" dirty="0" smtClean="0">
              <a:solidFill>
                <a:srgbClr val="7030A0"/>
              </a:solidFill>
            </a:endParaRPr>
          </a:p>
          <a:p>
            <a:endParaRPr lang="ru-RU" sz="2000" b="1" dirty="0" smtClean="0">
              <a:solidFill>
                <a:srgbClr val="7030A0"/>
              </a:solidFill>
            </a:endParaRPr>
          </a:p>
          <a:p>
            <a:endParaRPr lang="ru-RU" sz="2000" b="1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7030A0"/>
                </a:solidFill>
                <a:latin typeface="Segoe Script" pitchFamily="34" charset="0"/>
                <a:cs typeface="Arial" pitchFamily="34" charset="0"/>
              </a:rPr>
              <a:t>Схема опыта на курах-несушках</a:t>
            </a:r>
            <a:endParaRPr lang="ru-RU" sz="2400" b="1" dirty="0">
              <a:solidFill>
                <a:srgbClr val="7030A0"/>
              </a:solidFill>
              <a:latin typeface="Segoe Script" pitchFamily="34" charset="0"/>
              <a:cs typeface="Arial" pitchFamily="34" charset="0"/>
            </a:endParaRPr>
          </a:p>
        </p:txBody>
      </p:sp>
      <p:graphicFrame>
        <p:nvGraphicFramePr>
          <p:cNvPr id="6" name="Содержимое 5"/>
          <p:cNvGraphicFramePr>
            <a:graphicFrameLocks noGrp="1"/>
          </p:cNvGraphicFramePr>
          <p:nvPr>
            <p:ph idx="1"/>
          </p:nvPr>
        </p:nvGraphicFramePr>
        <p:xfrm>
          <a:off x="3059832" y="1268760"/>
          <a:ext cx="5976664" cy="2376264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{00A15C55-8517-42AA-B614-E9B94910E393}</a:tableStyleId>
              </a:tblPr>
              <a:tblGrid>
                <a:gridCol w="1838974"/>
                <a:gridCol w="1530739"/>
                <a:gridCol w="2606951"/>
              </a:tblGrid>
              <a:tr h="629184">
                <a:tc>
                  <a:txBody>
                    <a:bodyPr/>
                    <a:lstStyle/>
                    <a:p>
                      <a:pPr algn="ctr"/>
                      <a:r>
                        <a:rPr lang="ru-RU" sz="1400" b="0" cap="all" spc="0" dirty="0" smtClean="0">
                          <a:ln w="9000" cmpd="sng">
                            <a:solidFill>
                              <a:schemeClr val="accent4">
                                <a:shade val="50000"/>
                                <a:satMod val="120000"/>
                              </a:schemeClr>
                            </a:solidFill>
                            <a:prstDash val="solid"/>
                          </a:ln>
                          <a:gradFill>
                            <a:gsLst>
                              <a:gs pos="0">
                                <a:schemeClr val="accent4">
                                  <a:shade val="20000"/>
                                  <a:satMod val="245000"/>
                                </a:schemeClr>
                              </a:gs>
                              <a:gs pos="43000">
                                <a:schemeClr val="accent4">
                                  <a:satMod val="255000"/>
                                </a:schemeClr>
                              </a:gs>
                              <a:gs pos="48000">
                                <a:schemeClr val="accent4">
                                  <a:shade val="85000"/>
                                  <a:satMod val="255000"/>
                                </a:schemeClr>
                              </a:gs>
                              <a:gs pos="100000">
                                <a:schemeClr val="accent4">
                                  <a:shade val="20000"/>
                                  <a:satMod val="245000"/>
                                </a:schemeClr>
                              </a:gs>
                            </a:gsLst>
                            <a:lin ang="5400000"/>
                          </a:gradFill>
                          <a:effectLst>
                            <a:reflection blurRad="12700" stA="28000" endPos="45000" dist="1000" dir="5400000" sy="-100000" algn="bl" rotWithShape="0"/>
                          </a:effectLst>
                          <a:latin typeface="Arial" pitchFamily="34" charset="0"/>
                          <a:cs typeface="Arial" pitchFamily="34" charset="0"/>
                        </a:rPr>
                        <a:t>Наименование</a:t>
                      </a:r>
                    </a:p>
                    <a:p>
                      <a:pPr algn="ctr"/>
                      <a:endParaRPr lang="ru-RU" sz="1400" b="0" cap="all" spc="0" dirty="0">
                        <a:ln w="9000" cmpd="sng">
                          <a:solidFill>
                            <a:schemeClr val="accent4">
                              <a:shade val="50000"/>
                              <a:satMod val="120000"/>
                            </a:schemeClr>
                          </a:solidFill>
                          <a:prstDash val="solid"/>
                        </a:ln>
                        <a:gradFill>
                          <a:gsLst>
                            <a:gs pos="0">
                              <a:schemeClr val="accent4">
                                <a:shade val="20000"/>
                                <a:satMod val="245000"/>
                              </a:schemeClr>
                            </a:gs>
                            <a:gs pos="43000">
                              <a:schemeClr val="accent4">
                                <a:satMod val="255000"/>
                              </a:schemeClr>
                            </a:gs>
                            <a:gs pos="48000">
                              <a:schemeClr val="accent4">
                                <a:shade val="85000"/>
                                <a:satMod val="255000"/>
                              </a:schemeClr>
                            </a:gs>
                            <a:gs pos="100000">
                              <a:schemeClr val="accent4">
                                <a:shade val="20000"/>
                                <a:satMod val="245000"/>
                              </a:schemeClr>
                            </a:gs>
                          </a:gsLst>
                          <a:lin ang="5400000"/>
                        </a:gradFill>
                        <a:effectLst>
                          <a:reflection blurRad="12700" stA="28000" endPos="45000" dist="1000" dir="5400000" sy="-100000" algn="bl" rotWithShape="0"/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cap="all" spc="0" dirty="0" smtClean="0">
                          <a:ln w="9000" cmpd="sng">
                            <a:solidFill>
                              <a:schemeClr val="accent4">
                                <a:shade val="50000"/>
                                <a:satMod val="120000"/>
                              </a:schemeClr>
                            </a:solidFill>
                            <a:prstDash val="solid"/>
                          </a:ln>
                          <a:gradFill>
                            <a:gsLst>
                              <a:gs pos="0">
                                <a:schemeClr val="accent4">
                                  <a:shade val="20000"/>
                                  <a:satMod val="245000"/>
                                </a:schemeClr>
                              </a:gs>
                              <a:gs pos="43000">
                                <a:schemeClr val="accent4">
                                  <a:satMod val="255000"/>
                                </a:schemeClr>
                              </a:gs>
                              <a:gs pos="48000">
                                <a:schemeClr val="accent4">
                                  <a:shade val="85000"/>
                                  <a:satMod val="255000"/>
                                </a:schemeClr>
                              </a:gs>
                              <a:gs pos="100000">
                                <a:schemeClr val="accent4">
                                  <a:shade val="20000"/>
                                  <a:satMod val="245000"/>
                                </a:schemeClr>
                              </a:gs>
                            </a:gsLst>
                            <a:lin ang="5400000"/>
                          </a:gradFill>
                          <a:effectLst>
                            <a:reflection blurRad="12700" stA="28000" endPos="45000" dist="1000" dir="5400000" sy="-100000" algn="bl" rotWithShape="0"/>
                          </a:effectLst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r>
                        <a:rPr lang="ru-RU" sz="1400" b="0" cap="all" spc="0" baseline="0" dirty="0" smtClean="0">
                          <a:ln w="9000" cmpd="sng">
                            <a:solidFill>
                              <a:schemeClr val="accent4">
                                <a:shade val="50000"/>
                                <a:satMod val="120000"/>
                              </a:schemeClr>
                            </a:solidFill>
                            <a:prstDash val="solid"/>
                          </a:ln>
                          <a:gradFill>
                            <a:gsLst>
                              <a:gs pos="0">
                                <a:schemeClr val="accent4">
                                  <a:shade val="20000"/>
                                  <a:satMod val="245000"/>
                                </a:schemeClr>
                              </a:gs>
                              <a:gs pos="43000">
                                <a:schemeClr val="accent4">
                                  <a:satMod val="255000"/>
                                </a:schemeClr>
                              </a:gs>
                              <a:gs pos="48000">
                                <a:schemeClr val="accent4">
                                  <a:shade val="85000"/>
                                  <a:satMod val="255000"/>
                                </a:schemeClr>
                              </a:gs>
                              <a:gs pos="100000">
                                <a:schemeClr val="accent4">
                                  <a:shade val="20000"/>
                                  <a:satMod val="245000"/>
                                </a:schemeClr>
                              </a:gs>
                            </a:gsLst>
                            <a:lin ang="5400000"/>
                          </a:gradFill>
                          <a:effectLst>
                            <a:reflection blurRad="12700" stA="28000" endPos="45000" dist="1000" dir="5400000" sy="-100000" algn="bl" rotWithShape="0"/>
                          </a:effectLst>
                          <a:latin typeface="Arial" pitchFamily="34" charset="0"/>
                          <a:cs typeface="Arial" pitchFamily="34" charset="0"/>
                        </a:rPr>
                        <a:t> группа</a:t>
                      </a:r>
                    </a:p>
                    <a:p>
                      <a:pPr algn="ctr"/>
                      <a:r>
                        <a:rPr lang="ru-RU" sz="1400" b="0" cap="all" spc="0" baseline="0" dirty="0" smtClean="0">
                          <a:ln w="9000" cmpd="sng">
                            <a:solidFill>
                              <a:schemeClr val="accent4">
                                <a:shade val="50000"/>
                                <a:satMod val="120000"/>
                              </a:schemeClr>
                            </a:solidFill>
                            <a:prstDash val="solid"/>
                          </a:ln>
                          <a:gradFill>
                            <a:gsLst>
                              <a:gs pos="0">
                                <a:schemeClr val="accent4">
                                  <a:shade val="20000"/>
                                  <a:satMod val="245000"/>
                                </a:schemeClr>
                              </a:gs>
                              <a:gs pos="43000">
                                <a:schemeClr val="accent4">
                                  <a:satMod val="255000"/>
                                </a:schemeClr>
                              </a:gs>
                              <a:gs pos="48000">
                                <a:schemeClr val="accent4">
                                  <a:shade val="85000"/>
                                  <a:satMod val="255000"/>
                                </a:schemeClr>
                              </a:gs>
                              <a:gs pos="100000">
                                <a:schemeClr val="accent4">
                                  <a:shade val="20000"/>
                                  <a:satMod val="245000"/>
                                </a:schemeClr>
                              </a:gs>
                            </a:gsLst>
                            <a:lin ang="5400000"/>
                          </a:gradFill>
                          <a:effectLst>
                            <a:reflection blurRad="12700" stA="28000" endPos="45000" dist="1000" dir="5400000" sy="-100000" algn="bl" rotWithShape="0"/>
                          </a:effectLst>
                          <a:latin typeface="Arial" pitchFamily="34" charset="0"/>
                          <a:cs typeface="Arial" pitchFamily="34" charset="0"/>
                        </a:rPr>
                        <a:t>(контроль)</a:t>
                      </a:r>
                      <a:endParaRPr lang="ru-RU" sz="1400" b="0" cap="all" spc="0" dirty="0">
                        <a:ln w="9000" cmpd="sng">
                          <a:solidFill>
                            <a:schemeClr val="accent4">
                              <a:shade val="50000"/>
                              <a:satMod val="120000"/>
                            </a:schemeClr>
                          </a:solidFill>
                          <a:prstDash val="solid"/>
                        </a:ln>
                        <a:gradFill>
                          <a:gsLst>
                            <a:gs pos="0">
                              <a:schemeClr val="accent4">
                                <a:shade val="20000"/>
                                <a:satMod val="245000"/>
                              </a:schemeClr>
                            </a:gs>
                            <a:gs pos="43000">
                              <a:schemeClr val="accent4">
                                <a:satMod val="255000"/>
                              </a:schemeClr>
                            </a:gs>
                            <a:gs pos="48000">
                              <a:schemeClr val="accent4">
                                <a:shade val="85000"/>
                                <a:satMod val="255000"/>
                              </a:schemeClr>
                            </a:gs>
                            <a:gs pos="100000">
                              <a:schemeClr val="accent4">
                                <a:shade val="20000"/>
                                <a:satMod val="245000"/>
                              </a:schemeClr>
                            </a:gs>
                          </a:gsLst>
                          <a:lin ang="5400000"/>
                        </a:gradFill>
                        <a:effectLst>
                          <a:reflection blurRad="12700" stA="28000" endPos="45000" dist="1000" dir="5400000" sy="-100000" algn="bl" rotWithShape="0"/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cap="all" spc="0" dirty="0" smtClean="0">
                          <a:ln w="9000" cmpd="sng">
                            <a:solidFill>
                              <a:schemeClr val="accent4">
                                <a:shade val="50000"/>
                                <a:satMod val="120000"/>
                              </a:schemeClr>
                            </a:solidFill>
                            <a:prstDash val="solid"/>
                          </a:ln>
                          <a:gradFill>
                            <a:gsLst>
                              <a:gs pos="0">
                                <a:schemeClr val="accent4">
                                  <a:shade val="20000"/>
                                  <a:satMod val="245000"/>
                                </a:schemeClr>
                              </a:gs>
                              <a:gs pos="43000">
                                <a:schemeClr val="accent4">
                                  <a:satMod val="255000"/>
                                </a:schemeClr>
                              </a:gs>
                              <a:gs pos="48000">
                                <a:schemeClr val="accent4">
                                  <a:shade val="85000"/>
                                  <a:satMod val="255000"/>
                                </a:schemeClr>
                              </a:gs>
                              <a:gs pos="100000">
                                <a:schemeClr val="accent4">
                                  <a:shade val="20000"/>
                                  <a:satMod val="245000"/>
                                </a:schemeClr>
                              </a:gs>
                            </a:gsLst>
                            <a:lin ang="5400000"/>
                          </a:gradFill>
                          <a:effectLst>
                            <a:reflection blurRad="12700" stA="28000" endPos="45000" dist="1000" dir="5400000" sy="-100000" algn="bl" rotWithShape="0"/>
                          </a:effectLst>
                          <a:latin typeface="Arial" pitchFamily="34" charset="0"/>
                          <a:cs typeface="Arial" pitchFamily="34" charset="0"/>
                        </a:rPr>
                        <a:t>2 </a:t>
                      </a:r>
                      <a:r>
                        <a:rPr lang="ru-RU" sz="1400" b="0" cap="all" spc="0" dirty="0" err="1" smtClean="0">
                          <a:ln w="9000" cmpd="sng">
                            <a:solidFill>
                              <a:schemeClr val="accent4">
                                <a:shade val="50000"/>
                                <a:satMod val="120000"/>
                              </a:schemeClr>
                            </a:solidFill>
                            <a:prstDash val="solid"/>
                          </a:ln>
                          <a:gradFill>
                            <a:gsLst>
                              <a:gs pos="0">
                                <a:schemeClr val="accent4">
                                  <a:shade val="20000"/>
                                  <a:satMod val="245000"/>
                                </a:schemeClr>
                              </a:gs>
                              <a:gs pos="43000">
                                <a:schemeClr val="accent4">
                                  <a:satMod val="255000"/>
                                </a:schemeClr>
                              </a:gs>
                              <a:gs pos="48000">
                                <a:schemeClr val="accent4">
                                  <a:shade val="85000"/>
                                  <a:satMod val="255000"/>
                                </a:schemeClr>
                              </a:gs>
                              <a:gs pos="100000">
                                <a:schemeClr val="accent4">
                                  <a:shade val="20000"/>
                                  <a:satMod val="245000"/>
                                </a:schemeClr>
                              </a:gs>
                            </a:gsLst>
                            <a:lin ang="5400000"/>
                          </a:gradFill>
                          <a:effectLst>
                            <a:reflection blurRad="12700" stA="28000" endPos="45000" dist="1000" dir="5400000" sy="-100000" algn="bl" rotWithShape="0"/>
                          </a:effectLst>
                          <a:latin typeface="Arial" pitchFamily="34" charset="0"/>
                          <a:cs typeface="Arial" pitchFamily="34" charset="0"/>
                        </a:rPr>
                        <a:t>гРУППА</a:t>
                      </a:r>
                      <a:endParaRPr lang="ru-RU" sz="1400" b="0" cap="all" spc="0" dirty="0" smtClean="0">
                        <a:ln w="9000" cmpd="sng">
                          <a:solidFill>
                            <a:schemeClr val="accent4">
                              <a:shade val="50000"/>
                              <a:satMod val="120000"/>
                            </a:schemeClr>
                          </a:solidFill>
                          <a:prstDash val="solid"/>
                        </a:ln>
                        <a:gradFill>
                          <a:gsLst>
                            <a:gs pos="0">
                              <a:schemeClr val="accent4">
                                <a:shade val="20000"/>
                                <a:satMod val="245000"/>
                              </a:schemeClr>
                            </a:gs>
                            <a:gs pos="43000">
                              <a:schemeClr val="accent4">
                                <a:satMod val="255000"/>
                              </a:schemeClr>
                            </a:gs>
                            <a:gs pos="48000">
                              <a:schemeClr val="accent4">
                                <a:shade val="85000"/>
                                <a:satMod val="255000"/>
                              </a:schemeClr>
                            </a:gs>
                            <a:gs pos="100000">
                              <a:schemeClr val="accent4">
                                <a:shade val="20000"/>
                                <a:satMod val="245000"/>
                              </a:schemeClr>
                            </a:gs>
                          </a:gsLst>
                          <a:lin ang="5400000"/>
                        </a:gradFill>
                        <a:effectLst>
                          <a:reflection blurRad="12700" stA="28000" endPos="45000" dist="1000" dir="5400000" sy="-100000" algn="bl" rotWithShape="0"/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/>
                      <a:r>
                        <a:rPr lang="ru-RU" sz="1400" b="0" cap="all" spc="0" dirty="0" smtClean="0">
                          <a:ln w="9000" cmpd="sng">
                            <a:solidFill>
                              <a:schemeClr val="accent4">
                                <a:shade val="50000"/>
                                <a:satMod val="120000"/>
                              </a:schemeClr>
                            </a:solidFill>
                            <a:prstDash val="solid"/>
                          </a:ln>
                          <a:gradFill>
                            <a:gsLst>
                              <a:gs pos="0">
                                <a:schemeClr val="accent4">
                                  <a:shade val="20000"/>
                                  <a:satMod val="245000"/>
                                </a:schemeClr>
                              </a:gs>
                              <a:gs pos="43000">
                                <a:schemeClr val="accent4">
                                  <a:satMod val="255000"/>
                                </a:schemeClr>
                              </a:gs>
                              <a:gs pos="48000">
                                <a:schemeClr val="accent4">
                                  <a:shade val="85000"/>
                                  <a:satMod val="255000"/>
                                </a:schemeClr>
                              </a:gs>
                              <a:gs pos="100000">
                                <a:schemeClr val="accent4">
                                  <a:shade val="20000"/>
                                  <a:satMod val="245000"/>
                                </a:schemeClr>
                              </a:gs>
                            </a:gsLst>
                            <a:lin ang="5400000"/>
                          </a:gradFill>
                          <a:effectLst>
                            <a:reflection blurRad="12700" stA="28000" endPos="45000" dist="1000" dir="5400000" sy="-100000" algn="bl" rotWithShape="0"/>
                          </a:effectLst>
                          <a:latin typeface="Arial" pitchFamily="34" charset="0"/>
                          <a:cs typeface="Arial" pitchFamily="34" charset="0"/>
                        </a:rPr>
                        <a:t>(ОПЫТ)</a:t>
                      </a:r>
                      <a:endParaRPr lang="ru-RU" sz="1400" b="0" cap="all" spc="0" dirty="0">
                        <a:ln w="9000" cmpd="sng">
                          <a:solidFill>
                            <a:schemeClr val="accent4">
                              <a:shade val="50000"/>
                              <a:satMod val="120000"/>
                            </a:schemeClr>
                          </a:solidFill>
                          <a:prstDash val="solid"/>
                        </a:ln>
                        <a:gradFill>
                          <a:gsLst>
                            <a:gs pos="0">
                              <a:schemeClr val="accent4">
                                <a:shade val="20000"/>
                                <a:satMod val="245000"/>
                              </a:schemeClr>
                            </a:gs>
                            <a:gs pos="43000">
                              <a:schemeClr val="accent4">
                                <a:satMod val="255000"/>
                              </a:schemeClr>
                            </a:gs>
                            <a:gs pos="48000">
                              <a:schemeClr val="accent4">
                                <a:shade val="85000"/>
                                <a:satMod val="255000"/>
                              </a:schemeClr>
                            </a:gs>
                            <a:gs pos="100000">
                              <a:schemeClr val="accent4">
                                <a:shade val="20000"/>
                                <a:satMod val="245000"/>
                              </a:schemeClr>
                            </a:gs>
                          </a:gsLst>
                          <a:lin ang="5400000"/>
                        </a:gradFill>
                        <a:effectLst>
                          <a:reflection blurRad="12700" stA="28000" endPos="45000" dist="1000" dir="5400000" sy="-100000" algn="bl" rotWithShape="0"/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174708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cap="all" spc="0" dirty="0" smtClean="0">
                          <a:ln w="9000" cmpd="sng">
                            <a:solidFill>
                              <a:schemeClr val="accent4">
                                <a:shade val="50000"/>
                                <a:satMod val="120000"/>
                              </a:schemeClr>
                            </a:solidFill>
                            <a:prstDash val="solid"/>
                          </a:ln>
                          <a:gradFill>
                            <a:gsLst>
                              <a:gs pos="0">
                                <a:schemeClr val="accent4">
                                  <a:shade val="20000"/>
                                  <a:satMod val="245000"/>
                                </a:schemeClr>
                              </a:gs>
                              <a:gs pos="43000">
                                <a:schemeClr val="accent4">
                                  <a:satMod val="255000"/>
                                </a:schemeClr>
                              </a:gs>
                              <a:gs pos="48000">
                                <a:schemeClr val="accent4">
                                  <a:shade val="85000"/>
                                  <a:satMod val="255000"/>
                                </a:schemeClr>
                              </a:gs>
                              <a:gs pos="100000">
                                <a:schemeClr val="accent4">
                                  <a:shade val="20000"/>
                                  <a:satMod val="245000"/>
                                </a:schemeClr>
                              </a:gs>
                            </a:gsLst>
                            <a:lin ang="5400000"/>
                          </a:gradFill>
                          <a:effectLst>
                            <a:reflection blurRad="12700" stA="28000" endPos="45000" dist="1000" dir="5400000" sy="-100000" algn="bl" rotWithShape="0"/>
                          </a:effectLst>
                          <a:latin typeface="Arial" pitchFamily="34" charset="0"/>
                          <a:cs typeface="Arial" pitchFamily="34" charset="0"/>
                        </a:rPr>
                        <a:t>УСЛОВИЯ КОРМЛЕНИЯ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endParaRPr lang="ru-RU" sz="1400" b="0" cap="all" spc="0" dirty="0">
                        <a:ln w="9000" cmpd="sng">
                          <a:solidFill>
                            <a:schemeClr val="accent4">
                              <a:shade val="50000"/>
                              <a:satMod val="120000"/>
                            </a:schemeClr>
                          </a:solidFill>
                          <a:prstDash val="solid"/>
                        </a:ln>
                        <a:gradFill>
                          <a:gsLst>
                            <a:gs pos="0">
                              <a:schemeClr val="accent4">
                                <a:shade val="20000"/>
                                <a:satMod val="245000"/>
                              </a:schemeClr>
                            </a:gs>
                            <a:gs pos="43000">
                              <a:schemeClr val="accent4">
                                <a:satMod val="255000"/>
                              </a:schemeClr>
                            </a:gs>
                            <a:gs pos="48000">
                              <a:schemeClr val="accent4">
                                <a:shade val="85000"/>
                                <a:satMod val="255000"/>
                              </a:schemeClr>
                            </a:gs>
                            <a:gs pos="100000">
                              <a:schemeClr val="accent4">
                                <a:shade val="20000"/>
                                <a:satMod val="245000"/>
                              </a:schemeClr>
                            </a:gs>
                          </a:gsLst>
                          <a:lin ang="5400000"/>
                        </a:gradFill>
                        <a:effectLst>
                          <a:reflection blurRad="12700" stA="28000" endPos="45000" dist="1000" dir="5400000" sy="-100000" algn="bl" rotWithShape="0"/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400" b="0" cap="all" spc="0" dirty="0" smtClean="0">
                          <a:ln w="9000" cmpd="sng">
                            <a:solidFill>
                              <a:schemeClr val="accent4">
                                <a:shade val="50000"/>
                                <a:satMod val="120000"/>
                              </a:schemeClr>
                            </a:solidFill>
                            <a:prstDash val="solid"/>
                          </a:ln>
                          <a:gradFill>
                            <a:gsLst>
                              <a:gs pos="0">
                                <a:schemeClr val="accent4">
                                  <a:shade val="20000"/>
                                  <a:satMod val="245000"/>
                                </a:schemeClr>
                              </a:gs>
                              <a:gs pos="43000">
                                <a:schemeClr val="accent4">
                                  <a:satMod val="255000"/>
                                </a:schemeClr>
                              </a:gs>
                              <a:gs pos="48000">
                                <a:schemeClr val="accent4">
                                  <a:shade val="85000"/>
                                  <a:satMod val="255000"/>
                                </a:schemeClr>
                              </a:gs>
                              <a:gs pos="100000">
                                <a:schemeClr val="accent4">
                                  <a:shade val="20000"/>
                                  <a:satMod val="245000"/>
                                </a:schemeClr>
                              </a:gs>
                            </a:gsLst>
                            <a:lin ang="5400000"/>
                          </a:gradFill>
                          <a:effectLst>
                            <a:reflection blurRad="12700" stA="28000" endPos="45000" dist="1000" dir="5400000" sy="-100000" algn="bl" rotWithShape="0"/>
                          </a:effectLst>
                          <a:latin typeface="Arial" pitchFamily="34" charset="0"/>
                          <a:cs typeface="Arial" pitchFamily="34" charset="0"/>
                        </a:rPr>
                        <a:t>ОСНОВНОЙ </a:t>
                      </a:r>
                      <a:br>
                        <a:rPr lang="ru-RU" sz="1400" b="0" cap="all" spc="0" dirty="0" smtClean="0">
                          <a:ln w="9000" cmpd="sng">
                            <a:solidFill>
                              <a:schemeClr val="accent4">
                                <a:shade val="50000"/>
                                <a:satMod val="120000"/>
                              </a:schemeClr>
                            </a:solidFill>
                            <a:prstDash val="solid"/>
                          </a:ln>
                          <a:gradFill>
                            <a:gsLst>
                              <a:gs pos="0">
                                <a:schemeClr val="accent4">
                                  <a:shade val="20000"/>
                                  <a:satMod val="245000"/>
                                </a:schemeClr>
                              </a:gs>
                              <a:gs pos="43000">
                                <a:schemeClr val="accent4">
                                  <a:satMod val="255000"/>
                                </a:schemeClr>
                              </a:gs>
                              <a:gs pos="48000">
                                <a:schemeClr val="accent4">
                                  <a:shade val="85000"/>
                                  <a:satMod val="255000"/>
                                </a:schemeClr>
                              </a:gs>
                              <a:gs pos="100000">
                                <a:schemeClr val="accent4">
                                  <a:shade val="20000"/>
                                  <a:satMod val="245000"/>
                                </a:schemeClr>
                              </a:gs>
                            </a:gsLst>
                            <a:lin ang="5400000"/>
                          </a:gradFill>
                          <a:effectLst>
                            <a:reflection blurRad="12700" stA="28000" endPos="45000" dist="1000" dir="5400000" sy="-100000" algn="bl" rotWithShape="0"/>
                          </a:effectLst>
                          <a:latin typeface="Arial" pitchFamily="34" charset="0"/>
                          <a:cs typeface="Arial" pitchFamily="34" charset="0"/>
                        </a:rPr>
                      </a:br>
                      <a:r>
                        <a:rPr lang="ru-RU" sz="1400" b="0" cap="all" spc="0" dirty="0" smtClean="0">
                          <a:ln w="9000" cmpd="sng">
                            <a:solidFill>
                              <a:schemeClr val="accent4">
                                <a:shade val="50000"/>
                                <a:satMod val="120000"/>
                              </a:schemeClr>
                            </a:solidFill>
                            <a:prstDash val="solid"/>
                          </a:ln>
                          <a:gradFill>
                            <a:gsLst>
                              <a:gs pos="0">
                                <a:schemeClr val="accent4">
                                  <a:shade val="20000"/>
                                  <a:satMod val="245000"/>
                                </a:schemeClr>
                              </a:gs>
                              <a:gs pos="43000">
                                <a:schemeClr val="accent4">
                                  <a:satMod val="255000"/>
                                </a:schemeClr>
                              </a:gs>
                              <a:gs pos="48000">
                                <a:schemeClr val="accent4">
                                  <a:shade val="85000"/>
                                  <a:satMod val="255000"/>
                                </a:schemeClr>
                              </a:gs>
                              <a:gs pos="100000">
                                <a:schemeClr val="accent4">
                                  <a:shade val="20000"/>
                                  <a:satMod val="245000"/>
                                </a:schemeClr>
                              </a:gs>
                            </a:gsLst>
                            <a:lin ang="5400000"/>
                          </a:gradFill>
                          <a:effectLst>
                            <a:reflection blurRad="12700" stA="28000" endPos="45000" dist="1000" dir="5400000" sy="-100000" algn="bl" rotWithShape="0"/>
                          </a:effectLst>
                          <a:latin typeface="Arial" pitchFamily="34" charset="0"/>
                          <a:cs typeface="Arial" pitchFamily="34" charset="0"/>
                        </a:rPr>
                        <a:t>РАЦИОН (ОР)</a:t>
                      </a:r>
                      <a:endParaRPr lang="ru-RU" sz="1400" b="0" cap="all" spc="0" dirty="0">
                        <a:ln w="9000" cmpd="sng">
                          <a:solidFill>
                            <a:schemeClr val="accent4">
                              <a:shade val="50000"/>
                              <a:satMod val="120000"/>
                            </a:schemeClr>
                          </a:solidFill>
                          <a:prstDash val="solid"/>
                        </a:ln>
                        <a:gradFill>
                          <a:gsLst>
                            <a:gs pos="0">
                              <a:schemeClr val="accent4">
                                <a:shade val="20000"/>
                                <a:satMod val="245000"/>
                              </a:schemeClr>
                            </a:gs>
                            <a:gs pos="43000">
                              <a:schemeClr val="accent4">
                                <a:satMod val="255000"/>
                              </a:schemeClr>
                            </a:gs>
                            <a:gs pos="48000">
                              <a:schemeClr val="accent4">
                                <a:shade val="85000"/>
                                <a:satMod val="255000"/>
                              </a:schemeClr>
                            </a:gs>
                            <a:gs pos="100000">
                              <a:schemeClr val="accent4">
                                <a:shade val="20000"/>
                                <a:satMod val="245000"/>
                              </a:schemeClr>
                            </a:gs>
                          </a:gsLst>
                          <a:lin ang="5400000"/>
                        </a:gradFill>
                        <a:effectLst>
                          <a:reflection blurRad="12700" stA="28000" endPos="45000" dist="1000" dir="5400000" sy="-100000" algn="bl" rotWithShape="0"/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400" b="0" cap="all" spc="0" dirty="0" smtClean="0">
                          <a:ln w="9000" cmpd="sng">
                            <a:solidFill>
                              <a:schemeClr val="accent4">
                                <a:shade val="50000"/>
                                <a:satMod val="120000"/>
                              </a:schemeClr>
                            </a:solidFill>
                            <a:prstDash val="solid"/>
                          </a:ln>
                          <a:gradFill>
                            <a:gsLst>
                              <a:gs pos="0">
                                <a:schemeClr val="accent4">
                                  <a:shade val="20000"/>
                                  <a:satMod val="245000"/>
                                </a:schemeClr>
                              </a:gs>
                              <a:gs pos="43000">
                                <a:schemeClr val="accent4">
                                  <a:satMod val="255000"/>
                                </a:schemeClr>
                              </a:gs>
                              <a:gs pos="48000">
                                <a:schemeClr val="accent4">
                                  <a:shade val="85000"/>
                                  <a:satMod val="255000"/>
                                </a:schemeClr>
                              </a:gs>
                              <a:gs pos="100000">
                                <a:schemeClr val="accent4">
                                  <a:shade val="20000"/>
                                  <a:satMod val="245000"/>
                                </a:schemeClr>
                              </a:gs>
                            </a:gsLst>
                            <a:lin ang="5400000"/>
                          </a:gradFill>
                          <a:effectLst>
                            <a:reflection blurRad="12700" stA="28000" endPos="45000" dist="1000" dir="5400000" sy="-100000" algn="bl" rotWithShape="0"/>
                          </a:effectLst>
                          <a:latin typeface="Arial" pitchFamily="34" charset="0"/>
                          <a:cs typeface="Arial" pitchFamily="34" charset="0"/>
                        </a:rPr>
                        <a:t>ОР +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400" b="0" cap="all" spc="0" dirty="0" smtClean="0">
                          <a:ln w="9000" cmpd="sng">
                            <a:solidFill>
                              <a:schemeClr val="accent4">
                                <a:shade val="50000"/>
                                <a:satMod val="120000"/>
                              </a:schemeClr>
                            </a:solidFill>
                            <a:prstDash val="solid"/>
                          </a:ln>
                          <a:gradFill>
                            <a:gsLst>
                              <a:gs pos="0">
                                <a:schemeClr val="accent4">
                                  <a:shade val="20000"/>
                                  <a:satMod val="245000"/>
                                </a:schemeClr>
                              </a:gs>
                              <a:gs pos="43000">
                                <a:schemeClr val="accent4">
                                  <a:satMod val="255000"/>
                                </a:schemeClr>
                              </a:gs>
                              <a:gs pos="48000">
                                <a:schemeClr val="accent4">
                                  <a:shade val="85000"/>
                                  <a:satMod val="255000"/>
                                </a:schemeClr>
                              </a:gs>
                              <a:gs pos="100000">
                                <a:schemeClr val="accent4">
                                  <a:shade val="20000"/>
                                  <a:satMod val="245000"/>
                                </a:schemeClr>
                              </a:gs>
                            </a:gsLst>
                            <a:lin ang="5400000"/>
                          </a:gradFill>
                          <a:effectLst>
                            <a:reflection blurRad="12700" stA="28000" endPos="45000" dist="1000" dir="5400000" sy="-100000" algn="bl" rotWithShape="0"/>
                          </a:effectLst>
                          <a:latin typeface="Arial" pitchFamily="34" charset="0"/>
                          <a:cs typeface="Arial" pitchFamily="34" charset="0"/>
                        </a:rPr>
                        <a:t>Модифицированный</a:t>
                      </a:r>
                      <a:r>
                        <a:rPr lang="ru-RU" sz="1400" b="0" cap="all" spc="0" baseline="0" dirty="0" smtClean="0">
                          <a:ln w="9000" cmpd="sng">
                            <a:solidFill>
                              <a:schemeClr val="accent4">
                                <a:shade val="50000"/>
                                <a:satMod val="120000"/>
                              </a:schemeClr>
                            </a:solidFill>
                            <a:prstDash val="solid"/>
                          </a:ln>
                          <a:gradFill>
                            <a:gsLst>
                              <a:gs pos="0">
                                <a:schemeClr val="accent4">
                                  <a:shade val="20000"/>
                                  <a:satMod val="245000"/>
                                </a:schemeClr>
                              </a:gs>
                              <a:gs pos="43000">
                                <a:schemeClr val="accent4">
                                  <a:satMod val="255000"/>
                                </a:schemeClr>
                              </a:gs>
                              <a:gs pos="48000">
                                <a:schemeClr val="accent4">
                                  <a:shade val="85000"/>
                                  <a:satMod val="255000"/>
                                </a:schemeClr>
                              </a:gs>
                              <a:gs pos="100000">
                                <a:schemeClr val="accent4">
                                  <a:shade val="20000"/>
                                  <a:satMod val="245000"/>
                                </a:schemeClr>
                              </a:gs>
                            </a:gsLst>
                            <a:lin ang="5400000"/>
                          </a:gradFill>
                          <a:effectLst>
                            <a:reflection blurRad="12700" stA="28000" endPos="45000" dist="1000" dir="5400000" sy="-100000" algn="bl" rotWithShape="0"/>
                          </a:effectLst>
                          <a:latin typeface="Arial" pitchFamily="34" charset="0"/>
                          <a:cs typeface="Arial" pitchFamily="34" charset="0"/>
                        </a:rPr>
                        <a:t> цеолит, обогащённый </a:t>
                      </a:r>
                      <a:r>
                        <a:rPr lang="ru-RU" sz="1400" b="0" cap="all" spc="0" baseline="0" dirty="0" err="1" smtClean="0">
                          <a:ln w="9000" cmpd="sng">
                            <a:solidFill>
                              <a:schemeClr val="accent4">
                                <a:shade val="50000"/>
                                <a:satMod val="120000"/>
                              </a:schemeClr>
                            </a:solidFill>
                            <a:prstDash val="solid"/>
                          </a:ln>
                          <a:solidFill>
                            <a:srgbClr val="FF0000"/>
                          </a:solidFill>
                          <a:effectLst>
                            <a:reflection blurRad="12700" stA="28000" endPos="45000" dist="1000" dir="5400000" sy="-100000" algn="bl" rotWithShape="0"/>
                          </a:effectLst>
                          <a:latin typeface="Arial" pitchFamily="34" charset="0"/>
                          <a:cs typeface="Arial" pitchFamily="34" charset="0"/>
                        </a:rPr>
                        <a:t>ВитаАмин</a:t>
                      </a:r>
                      <a:endParaRPr lang="ru-RU" sz="1400" b="0" cap="all" spc="0" baseline="0" dirty="0" smtClean="0">
                        <a:ln w="9000" cmpd="sng">
                          <a:solidFill>
                            <a:schemeClr val="accent4">
                              <a:shade val="50000"/>
                              <a:satMod val="120000"/>
                            </a:schemeClr>
                          </a:solidFill>
                          <a:prstDash val="solid"/>
                        </a:ln>
                        <a:solidFill>
                          <a:srgbClr val="FF0000"/>
                        </a:solidFill>
                        <a:effectLst>
                          <a:reflection blurRad="12700" stA="28000" endPos="45000" dist="1000" dir="5400000" sy="-100000" algn="bl" rotWithShape="0"/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400" b="0" cap="all" spc="0" baseline="0" dirty="0" smtClean="0">
                          <a:ln w="9000" cmpd="sng">
                            <a:solidFill>
                              <a:schemeClr val="accent4">
                                <a:shade val="50000"/>
                                <a:satMod val="120000"/>
                              </a:schemeClr>
                            </a:solidFill>
                            <a:prstDash val="solid"/>
                          </a:ln>
                          <a:solidFill>
                            <a:srgbClr val="FF0000"/>
                          </a:solidFill>
                          <a:effectLst>
                            <a:reflection blurRad="12700" stA="28000" endPos="45000" dist="1000" dir="5400000" sy="-100000" algn="bl" rotWithShape="0"/>
                          </a:effectLst>
                          <a:latin typeface="Arial" pitchFamily="34" charset="0"/>
                          <a:cs typeface="Arial" pitchFamily="34" charset="0"/>
                        </a:rPr>
                        <a:t>(5…10 Г/ГОЛ/СУТ)</a:t>
                      </a:r>
                      <a:endParaRPr lang="ru-RU" sz="1400" b="0" cap="all" spc="0" dirty="0">
                        <a:ln w="9000" cmpd="sng">
                          <a:solidFill>
                            <a:schemeClr val="accent4">
                              <a:shade val="50000"/>
                              <a:satMod val="120000"/>
                            </a:schemeClr>
                          </a:solidFill>
                          <a:prstDash val="solid"/>
                        </a:ln>
                        <a:solidFill>
                          <a:srgbClr val="FF0000"/>
                        </a:solidFill>
                        <a:effectLst>
                          <a:reflection blurRad="12700" stA="28000" endPos="45000" dist="1000" dir="5400000" sy="-100000" algn="bl" rotWithShape="0"/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3347864" y="3861048"/>
            <a:ext cx="504056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ЦЕЛЬ: изучить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влияние добавок модифицированного цеолита, обогащённого аминокислотами </a:t>
            </a:r>
            <a:r>
              <a:rPr lang="ru-RU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ВитаАмин</a:t>
            </a:r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на организм и продуктивность птиц </a:t>
            </a:r>
          </a:p>
          <a:p>
            <a:endParaRPr lang="ru-RU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8" descr="https://im0-tub-ru.yandex.net/i?id=fc316cfdc542372d737cc80b3e5143d0-l&amp;n=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68760"/>
            <a:ext cx="2987824" cy="2401327"/>
          </a:xfrm>
          <a:prstGeom prst="rect">
            <a:avLst/>
          </a:prstGeom>
          <a:noFill/>
        </p:spPr>
      </p:pic>
      <p:pic>
        <p:nvPicPr>
          <p:cNvPr id="7" name="Рисунок 6" descr="https://autogear.ru/misc/i/gallery/44825/2482324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789040"/>
            <a:ext cx="3059832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229600" cy="576064"/>
          </a:xfrm>
        </p:spPr>
        <p:txBody>
          <a:bodyPr>
            <a:noAutofit/>
          </a:bodyPr>
          <a:lstStyle/>
          <a:p>
            <a:r>
              <a:rPr lang="ru-RU" sz="2000" b="1" dirty="0" err="1" smtClean="0">
                <a:solidFill>
                  <a:srgbClr val="7030A0"/>
                </a:solidFill>
                <a:latin typeface="Segoe Print" pitchFamily="2" charset="0"/>
              </a:rPr>
              <a:t>Морфо-биохимические</a:t>
            </a:r>
            <a:r>
              <a:rPr lang="ru-RU" sz="2000" b="1" dirty="0" smtClean="0">
                <a:solidFill>
                  <a:srgbClr val="7030A0"/>
                </a:solidFill>
                <a:latin typeface="Segoe Print" pitchFamily="2" charset="0"/>
              </a:rPr>
              <a:t> показатели крови кур-несушек</a:t>
            </a:r>
            <a:endParaRPr lang="ru-RU" sz="2000" b="1" dirty="0">
              <a:solidFill>
                <a:srgbClr val="7030A0"/>
              </a:solidFill>
              <a:latin typeface="Segoe Print" pitchFamily="2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395536" y="836712"/>
          <a:ext cx="8064896" cy="3816423"/>
        </p:xfrm>
        <a:graphic>
          <a:graphicData uri="http://schemas.openxmlformats.org/drawingml/2006/table">
            <a:tbl>
              <a:tblPr/>
              <a:tblGrid>
                <a:gridCol w="3024336"/>
                <a:gridCol w="2167352"/>
                <a:gridCol w="2873208"/>
              </a:tblGrid>
              <a:tr h="29357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Times New Roman"/>
                          <a:ea typeface="SimSun"/>
                          <a:cs typeface="Times New Roman"/>
                        </a:rPr>
                        <a:t>Показатель, ед.</a:t>
                      </a:r>
                      <a:endParaRPr lang="ru-RU" sz="1600" b="1" dirty="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260" marR="682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Times New Roman"/>
                          <a:ea typeface="SimSun"/>
                          <a:cs typeface="Times New Roman"/>
                        </a:rPr>
                        <a:t>1 - контроль</a:t>
                      </a:r>
                      <a:endParaRPr lang="ru-RU" sz="1600" b="1" dirty="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260" marR="682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Times New Roman"/>
                          <a:ea typeface="SimSun"/>
                          <a:cs typeface="Times New Roman"/>
                        </a:rPr>
                        <a:t>2 - опыт</a:t>
                      </a:r>
                      <a:endParaRPr lang="ru-RU" sz="1600" b="1" dirty="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260" marR="682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29357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SimSun"/>
                          <a:cs typeface="Times New Roman"/>
                        </a:rPr>
                        <a:t>Эритроциты, *10</a:t>
                      </a:r>
                      <a:r>
                        <a:rPr lang="ru-RU" sz="1600" baseline="30000" dirty="0">
                          <a:latin typeface="Times New Roman"/>
                          <a:ea typeface="SimSun"/>
                          <a:cs typeface="Times New Roman"/>
                        </a:rPr>
                        <a:t>12</a:t>
                      </a:r>
                      <a:r>
                        <a:rPr lang="ru-RU" sz="1600" dirty="0">
                          <a:latin typeface="Times New Roman"/>
                          <a:ea typeface="SimSun"/>
                          <a:cs typeface="Times New Roman"/>
                        </a:rPr>
                        <a:t>/л</a:t>
                      </a:r>
                      <a:endParaRPr lang="ru-RU" sz="1600" dirty="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260" marR="682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Times New Roman"/>
                          <a:ea typeface="SimSun"/>
                          <a:cs typeface="Times New Roman"/>
                        </a:rPr>
                        <a:t>2,71</a:t>
                      </a:r>
                      <a:r>
                        <a:rPr lang="ru-RU" sz="1600" u="sng" dirty="0" smtClean="0">
                          <a:latin typeface="Times New Roman"/>
                          <a:ea typeface="SimSun"/>
                          <a:cs typeface="Times New Roman"/>
                        </a:rPr>
                        <a:t>+</a:t>
                      </a:r>
                      <a:r>
                        <a:rPr lang="ru-RU" sz="1600" dirty="0" smtClean="0">
                          <a:latin typeface="Times New Roman"/>
                          <a:ea typeface="SimSun"/>
                          <a:cs typeface="Times New Roman"/>
                        </a:rPr>
                        <a:t>0,04</a:t>
                      </a:r>
                      <a:endParaRPr lang="ru-RU" sz="1600" dirty="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260" marR="682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Times New Roman"/>
                          <a:ea typeface="SimSun"/>
                          <a:cs typeface="Times New Roman"/>
                        </a:rPr>
                        <a:t>3,12</a:t>
                      </a:r>
                      <a:r>
                        <a:rPr lang="ru-RU" sz="1600" u="sng" dirty="0" smtClean="0">
                          <a:latin typeface="Times New Roman"/>
                          <a:ea typeface="SimSun"/>
                          <a:cs typeface="Times New Roman"/>
                        </a:rPr>
                        <a:t>+</a:t>
                      </a:r>
                      <a:r>
                        <a:rPr lang="ru-RU" sz="1600" dirty="0" smtClean="0">
                          <a:latin typeface="Times New Roman"/>
                          <a:ea typeface="SimSun"/>
                          <a:cs typeface="Times New Roman"/>
                        </a:rPr>
                        <a:t>0,16*</a:t>
                      </a:r>
                      <a:endParaRPr lang="ru-RU" sz="1600" dirty="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260" marR="682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29357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SimSun"/>
                          <a:cs typeface="Times New Roman"/>
                        </a:rPr>
                        <a:t>        % от контроля</a:t>
                      </a:r>
                      <a:endParaRPr lang="ru-RU" sz="1600" dirty="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260" marR="682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SimSun"/>
                          <a:cs typeface="Times New Roman"/>
                        </a:rPr>
                        <a:t>100</a:t>
                      </a:r>
                      <a:endParaRPr lang="ru-RU" sz="1600" dirty="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260" marR="682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latin typeface="Times New Roman"/>
                          <a:ea typeface="SimSun"/>
                          <a:cs typeface="Times New Roman"/>
                        </a:rPr>
                        <a:t>115,13</a:t>
                      </a:r>
                      <a:endParaRPr lang="ru-RU" sz="1600" b="1" dirty="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260" marR="682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29357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SimSun"/>
                          <a:cs typeface="Times New Roman"/>
                        </a:rPr>
                        <a:t>Гемоглобин, г/л</a:t>
                      </a:r>
                      <a:endParaRPr lang="ru-RU" sz="1600" dirty="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260" marR="682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Times New Roman"/>
                          <a:ea typeface="SimSun"/>
                          <a:cs typeface="Times New Roman"/>
                        </a:rPr>
                        <a:t>112,33</a:t>
                      </a:r>
                      <a:r>
                        <a:rPr lang="ru-RU" sz="1600" u="sng" dirty="0" smtClean="0">
                          <a:latin typeface="Times New Roman"/>
                          <a:ea typeface="SimSun"/>
                          <a:cs typeface="Times New Roman"/>
                        </a:rPr>
                        <a:t>+</a:t>
                      </a:r>
                      <a:r>
                        <a:rPr lang="ru-RU" sz="1600" dirty="0" smtClean="0">
                          <a:latin typeface="Times New Roman"/>
                          <a:ea typeface="SimSun"/>
                          <a:cs typeface="Times New Roman"/>
                        </a:rPr>
                        <a:t>2,40</a:t>
                      </a:r>
                      <a:endParaRPr lang="ru-RU" sz="1600" dirty="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260" marR="682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Times New Roman"/>
                          <a:ea typeface="SimSun"/>
                          <a:cs typeface="Times New Roman"/>
                        </a:rPr>
                        <a:t>124,00</a:t>
                      </a:r>
                      <a:r>
                        <a:rPr lang="ru-RU" sz="1600" u="sng" dirty="0" smtClean="0">
                          <a:latin typeface="Times New Roman"/>
                          <a:ea typeface="SimSun"/>
                          <a:cs typeface="Times New Roman"/>
                        </a:rPr>
                        <a:t>+</a:t>
                      </a:r>
                      <a:r>
                        <a:rPr lang="ru-RU" sz="1600" dirty="0" smtClean="0">
                          <a:latin typeface="Times New Roman"/>
                          <a:ea typeface="SimSun"/>
                          <a:cs typeface="Times New Roman"/>
                        </a:rPr>
                        <a:t>3,21*</a:t>
                      </a:r>
                      <a:endParaRPr lang="ru-RU" sz="1600" dirty="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260" marR="682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29357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SimSun"/>
                          <a:cs typeface="Times New Roman"/>
                        </a:rPr>
                        <a:t>        % от контроля</a:t>
                      </a:r>
                      <a:endParaRPr lang="ru-RU" sz="160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260" marR="682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SimSun"/>
                          <a:cs typeface="Times New Roman"/>
                        </a:rPr>
                        <a:t>100</a:t>
                      </a:r>
                      <a:endParaRPr lang="ru-RU" sz="1600" dirty="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260" marR="682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latin typeface="Times New Roman"/>
                          <a:ea typeface="SimSun"/>
                          <a:cs typeface="Times New Roman"/>
                        </a:rPr>
                        <a:t>110,39</a:t>
                      </a:r>
                      <a:endParaRPr lang="ru-RU" sz="1600" b="1" dirty="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260" marR="682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29357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SimSun"/>
                          <a:cs typeface="Times New Roman"/>
                        </a:rPr>
                        <a:t>Л</a:t>
                      </a:r>
                      <a:r>
                        <a:rPr lang="en-US" sz="1600" dirty="0">
                          <a:latin typeface="Times New Roman"/>
                          <a:ea typeface="SimSun"/>
                          <a:cs typeface="Times New Roman"/>
                        </a:rPr>
                        <a:t>e</a:t>
                      </a:r>
                      <a:r>
                        <a:rPr lang="ru-RU" sz="1600" dirty="0" err="1">
                          <a:latin typeface="Times New Roman"/>
                          <a:ea typeface="SimSun"/>
                          <a:cs typeface="Times New Roman"/>
                        </a:rPr>
                        <a:t>йкоциты</a:t>
                      </a:r>
                      <a:r>
                        <a:rPr lang="ru-RU" sz="1600" dirty="0">
                          <a:latin typeface="Times New Roman"/>
                          <a:ea typeface="SimSun"/>
                          <a:cs typeface="Times New Roman"/>
                        </a:rPr>
                        <a:t>, *10</a:t>
                      </a:r>
                      <a:r>
                        <a:rPr lang="ru-RU" sz="1600" baseline="30000" dirty="0">
                          <a:latin typeface="Times New Roman"/>
                          <a:ea typeface="SimSun"/>
                          <a:cs typeface="Times New Roman"/>
                        </a:rPr>
                        <a:t>9</a:t>
                      </a:r>
                      <a:r>
                        <a:rPr lang="ru-RU" sz="1600" dirty="0">
                          <a:latin typeface="Times New Roman"/>
                          <a:ea typeface="SimSun"/>
                          <a:cs typeface="Times New Roman"/>
                        </a:rPr>
                        <a:t>/л</a:t>
                      </a:r>
                      <a:endParaRPr lang="ru-RU" sz="1600" dirty="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260" marR="682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Times New Roman"/>
                          <a:ea typeface="SimSun"/>
                          <a:cs typeface="Times New Roman"/>
                        </a:rPr>
                        <a:t>19,03</a:t>
                      </a:r>
                      <a:r>
                        <a:rPr lang="ru-RU" sz="1600" u="sng" dirty="0" smtClean="0">
                          <a:latin typeface="Times New Roman"/>
                          <a:ea typeface="SimSun"/>
                          <a:cs typeface="Times New Roman"/>
                        </a:rPr>
                        <a:t>+</a:t>
                      </a:r>
                      <a:r>
                        <a:rPr lang="ru-RU" sz="1600" dirty="0" smtClean="0">
                          <a:latin typeface="Times New Roman"/>
                          <a:ea typeface="SimSun"/>
                          <a:cs typeface="Times New Roman"/>
                        </a:rPr>
                        <a:t>0,41</a:t>
                      </a:r>
                      <a:endParaRPr lang="ru-RU" sz="1600" dirty="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260" marR="682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Times New Roman"/>
                          <a:ea typeface="SimSun"/>
                          <a:cs typeface="Times New Roman"/>
                        </a:rPr>
                        <a:t>21,26</a:t>
                      </a:r>
                      <a:r>
                        <a:rPr lang="ru-RU" sz="1600" u="sng" dirty="0" smtClean="0">
                          <a:latin typeface="Times New Roman"/>
                          <a:ea typeface="SimSun"/>
                          <a:cs typeface="Times New Roman"/>
                        </a:rPr>
                        <a:t>+</a:t>
                      </a:r>
                      <a:r>
                        <a:rPr lang="ru-RU" sz="1600" dirty="0" smtClean="0">
                          <a:latin typeface="Times New Roman"/>
                          <a:ea typeface="SimSun"/>
                          <a:cs typeface="Times New Roman"/>
                        </a:rPr>
                        <a:t>0,50</a:t>
                      </a:r>
                      <a:r>
                        <a:rPr lang="ru-RU" sz="1600" dirty="0">
                          <a:latin typeface="Times New Roman"/>
                          <a:ea typeface="SimSun"/>
                          <a:cs typeface="Times New Roman"/>
                        </a:rPr>
                        <a:t>*</a:t>
                      </a:r>
                      <a:endParaRPr lang="ru-RU" sz="1600" dirty="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260" marR="682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29357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SimSun"/>
                          <a:cs typeface="Times New Roman"/>
                        </a:rPr>
                        <a:t>        % от контроля</a:t>
                      </a:r>
                      <a:endParaRPr lang="ru-RU" sz="160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260" marR="682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SimSun"/>
                          <a:cs typeface="Times New Roman"/>
                        </a:rPr>
                        <a:t>100</a:t>
                      </a:r>
                      <a:endParaRPr lang="ru-RU" sz="1600" dirty="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260" marR="682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latin typeface="Times New Roman"/>
                          <a:ea typeface="SimSun"/>
                          <a:cs typeface="Times New Roman"/>
                        </a:rPr>
                        <a:t>111,72</a:t>
                      </a:r>
                      <a:endParaRPr lang="ru-RU" sz="1600" b="1" dirty="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260" marR="682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29357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Times New Roman"/>
                          <a:ea typeface="SimSun"/>
                          <a:cs typeface="Times New Roman"/>
                        </a:rPr>
                        <a:t>Общий белок, г/л</a:t>
                      </a:r>
                      <a:endParaRPr lang="ru-RU" sz="1600" dirty="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260" marR="682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Times New Roman"/>
                          <a:ea typeface="SimSun"/>
                          <a:cs typeface="Times New Roman"/>
                        </a:rPr>
                        <a:t>47,10</a:t>
                      </a:r>
                      <a:r>
                        <a:rPr lang="ru-RU" sz="1600" u="sng" dirty="0" smtClean="0">
                          <a:latin typeface="Times New Roman"/>
                          <a:ea typeface="SimSun"/>
                          <a:cs typeface="Times New Roman"/>
                        </a:rPr>
                        <a:t>+</a:t>
                      </a:r>
                      <a:r>
                        <a:rPr lang="ru-RU" sz="1600" dirty="0" smtClean="0">
                          <a:latin typeface="Times New Roman"/>
                          <a:ea typeface="SimSun"/>
                          <a:cs typeface="Times New Roman"/>
                        </a:rPr>
                        <a:t>0,78</a:t>
                      </a:r>
                      <a:endParaRPr lang="ru-RU" sz="1600" dirty="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260" marR="682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Times New Roman"/>
                          <a:ea typeface="SimSun"/>
                          <a:cs typeface="Times New Roman"/>
                        </a:rPr>
                        <a:t>53,93</a:t>
                      </a:r>
                      <a:r>
                        <a:rPr lang="ru-RU" sz="1600" u="sng" dirty="0" smtClean="0">
                          <a:latin typeface="Times New Roman"/>
                          <a:ea typeface="SimSun"/>
                          <a:cs typeface="Times New Roman"/>
                        </a:rPr>
                        <a:t>+</a:t>
                      </a:r>
                      <a:r>
                        <a:rPr lang="ru-RU" sz="1600" dirty="0" smtClean="0">
                          <a:latin typeface="Times New Roman"/>
                          <a:ea typeface="SimSun"/>
                          <a:cs typeface="Times New Roman"/>
                        </a:rPr>
                        <a:t>1,26**</a:t>
                      </a:r>
                      <a:endParaRPr lang="ru-RU" sz="1600" dirty="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260" marR="682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29357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SimSun"/>
                          <a:cs typeface="Times New Roman"/>
                        </a:rPr>
                        <a:t>                      % от </a:t>
                      </a:r>
                      <a:r>
                        <a:rPr lang="ru-RU" sz="1600" dirty="0" err="1" smtClean="0">
                          <a:latin typeface="Times New Roman"/>
                          <a:ea typeface="SimSun"/>
                          <a:cs typeface="Times New Roman"/>
                        </a:rPr>
                        <a:t>котроля</a:t>
                      </a:r>
                      <a:endParaRPr lang="ru-RU" sz="1600" dirty="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260" marR="682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SimSun"/>
                          <a:cs typeface="Times New Roman"/>
                        </a:rPr>
                        <a:t>100</a:t>
                      </a:r>
                      <a:endParaRPr lang="ru-RU" sz="160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260" marR="682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latin typeface="Times New Roman"/>
                          <a:ea typeface="SimSun"/>
                          <a:cs typeface="Times New Roman"/>
                        </a:rPr>
                        <a:t>114,50</a:t>
                      </a:r>
                      <a:endParaRPr lang="ru-RU" sz="1600" b="1" dirty="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260" marR="682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29357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Times New Roman"/>
                          <a:ea typeface="SimSun"/>
                          <a:cs typeface="Times New Roman"/>
                        </a:rPr>
                        <a:t>Мочевина, </a:t>
                      </a:r>
                      <a:r>
                        <a:rPr lang="ru-RU" sz="1600" dirty="0" err="1">
                          <a:latin typeface="Times New Roman"/>
                          <a:ea typeface="SimSun"/>
                          <a:cs typeface="Times New Roman"/>
                        </a:rPr>
                        <a:t>ммоль</a:t>
                      </a:r>
                      <a:r>
                        <a:rPr lang="ru-RU" sz="1600" dirty="0">
                          <a:latin typeface="Times New Roman"/>
                          <a:ea typeface="SimSun"/>
                          <a:cs typeface="Times New Roman"/>
                        </a:rPr>
                        <a:t>/л</a:t>
                      </a:r>
                      <a:endParaRPr lang="ru-RU" sz="1600" dirty="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260" marR="682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Times New Roman"/>
                          <a:ea typeface="SimSun"/>
                          <a:cs typeface="Times New Roman"/>
                        </a:rPr>
                        <a:t>0,093</a:t>
                      </a:r>
                      <a:r>
                        <a:rPr lang="ru-RU" sz="1600" u="sng" dirty="0" smtClean="0">
                          <a:latin typeface="Times New Roman"/>
                          <a:ea typeface="SimSun"/>
                          <a:cs typeface="Times New Roman"/>
                        </a:rPr>
                        <a:t>+</a:t>
                      </a:r>
                      <a:r>
                        <a:rPr lang="ru-RU" sz="1600" dirty="0" smtClean="0">
                          <a:latin typeface="Times New Roman"/>
                          <a:ea typeface="SimSun"/>
                          <a:cs typeface="Times New Roman"/>
                        </a:rPr>
                        <a:t>0,005</a:t>
                      </a:r>
                      <a:endParaRPr lang="ru-RU" sz="1600" dirty="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260" marR="682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Times New Roman"/>
                          <a:ea typeface="SimSun"/>
                          <a:cs typeface="Times New Roman"/>
                        </a:rPr>
                        <a:t>0,077</a:t>
                      </a:r>
                      <a:r>
                        <a:rPr lang="ru-RU" sz="1600" u="sng" dirty="0" smtClean="0">
                          <a:latin typeface="Times New Roman"/>
                          <a:ea typeface="SimSun"/>
                          <a:cs typeface="Times New Roman"/>
                        </a:rPr>
                        <a:t>+</a:t>
                      </a:r>
                      <a:r>
                        <a:rPr lang="ru-RU" sz="1600" dirty="0" smtClean="0">
                          <a:latin typeface="Times New Roman"/>
                          <a:ea typeface="SimSun"/>
                          <a:cs typeface="Times New Roman"/>
                        </a:rPr>
                        <a:t>0,003*</a:t>
                      </a:r>
                      <a:endParaRPr lang="ru-RU" sz="1600" dirty="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260" marR="682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29357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SimSun"/>
                          <a:cs typeface="Times New Roman"/>
                        </a:rPr>
                        <a:t>                      % от контроля</a:t>
                      </a:r>
                      <a:endParaRPr lang="ru-RU" sz="1600" dirty="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260" marR="682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SimSun"/>
                          <a:cs typeface="Times New Roman"/>
                        </a:rPr>
                        <a:t>100</a:t>
                      </a:r>
                      <a:endParaRPr lang="ru-RU" sz="1600" dirty="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260" marR="682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latin typeface="Times New Roman"/>
                          <a:ea typeface="SimSun"/>
                          <a:cs typeface="Times New Roman"/>
                        </a:rPr>
                        <a:t>82,80</a:t>
                      </a:r>
                      <a:endParaRPr lang="ru-RU" sz="1600" b="1" dirty="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260" marR="682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29357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Times New Roman"/>
                          <a:ea typeface="SimSun"/>
                          <a:cs typeface="Times New Roman"/>
                        </a:rPr>
                        <a:t>Мочевая кислота, </a:t>
                      </a:r>
                      <a:r>
                        <a:rPr lang="ru-RU" sz="1600" dirty="0" err="1" smtClean="0">
                          <a:latin typeface="Times New Roman"/>
                          <a:ea typeface="SimSun"/>
                          <a:cs typeface="Times New Roman"/>
                        </a:rPr>
                        <a:t>ммоль</a:t>
                      </a:r>
                      <a:r>
                        <a:rPr lang="ru-RU" sz="1600" dirty="0" smtClean="0">
                          <a:latin typeface="Times New Roman"/>
                          <a:ea typeface="SimSun"/>
                          <a:cs typeface="Times New Roman"/>
                        </a:rPr>
                        <a:t>/л</a:t>
                      </a:r>
                      <a:endParaRPr lang="ru-RU" sz="1600" dirty="0">
                        <a:latin typeface="+mn-lt"/>
                        <a:ea typeface="SimSun"/>
                        <a:cs typeface="Times New Roman"/>
                      </a:endParaRPr>
                    </a:p>
                  </a:txBody>
                  <a:tcPr marL="68260" marR="682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Times New Roman"/>
                          <a:ea typeface="SimSun"/>
                          <a:cs typeface="Times New Roman"/>
                        </a:rPr>
                        <a:t>0,95</a:t>
                      </a:r>
                      <a:r>
                        <a:rPr lang="ru-RU" sz="1600" u="sng" dirty="0" smtClean="0">
                          <a:latin typeface="Times New Roman"/>
                          <a:ea typeface="SimSun"/>
                          <a:cs typeface="Times New Roman"/>
                        </a:rPr>
                        <a:t>+</a:t>
                      </a:r>
                      <a:r>
                        <a:rPr lang="ru-RU" sz="1600" dirty="0" smtClean="0">
                          <a:latin typeface="Times New Roman"/>
                          <a:ea typeface="SimSun"/>
                          <a:cs typeface="Times New Roman"/>
                        </a:rPr>
                        <a:t>0,02</a:t>
                      </a:r>
                      <a:endParaRPr lang="ru-RU" sz="1600" dirty="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260" marR="682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Times New Roman"/>
                          <a:ea typeface="SimSun"/>
                          <a:cs typeface="Times New Roman"/>
                        </a:rPr>
                        <a:t>0,86</a:t>
                      </a:r>
                      <a:r>
                        <a:rPr lang="ru-RU" sz="1600" u="sng" dirty="0" smtClean="0">
                          <a:latin typeface="Times New Roman"/>
                          <a:ea typeface="SimSun"/>
                          <a:cs typeface="Times New Roman"/>
                        </a:rPr>
                        <a:t>+</a:t>
                      </a:r>
                      <a:r>
                        <a:rPr lang="ru-RU" sz="1600" dirty="0" smtClean="0">
                          <a:latin typeface="Times New Roman"/>
                          <a:ea typeface="SimSun"/>
                          <a:cs typeface="Times New Roman"/>
                        </a:rPr>
                        <a:t>0,05</a:t>
                      </a:r>
                      <a:endParaRPr lang="ru-RU" sz="1600" dirty="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260" marR="682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29357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SimSun"/>
                          <a:cs typeface="Times New Roman"/>
                        </a:rPr>
                        <a:t>                      % от контроля</a:t>
                      </a:r>
                      <a:endParaRPr lang="ru-RU" sz="160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260" marR="682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SimSun"/>
                          <a:cs typeface="Times New Roman"/>
                        </a:rPr>
                        <a:t>100</a:t>
                      </a:r>
                      <a:endParaRPr lang="ru-RU" sz="1600" dirty="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260" marR="682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latin typeface="Times New Roman"/>
                          <a:ea typeface="SimSun"/>
                          <a:cs typeface="Times New Roman"/>
                        </a:rPr>
                        <a:t>90,53</a:t>
                      </a:r>
                      <a:endParaRPr lang="ru-RU" sz="1600" b="1" dirty="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260" marR="682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28675" name="Rectangle 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8677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107504" y="4653136"/>
            <a:ext cx="8928992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Под влияние добавки в рамках физиологических норм установлено повышение в крови</a:t>
            </a:r>
          </a:p>
          <a:p>
            <a:r>
              <a:rPr lang="ru-RU" sz="1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кур-несушек 2-й группы содержания эритроцитов на 15,13 % (</a:t>
            </a:r>
            <a:r>
              <a:rPr lang="ru-RU" sz="1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en-US" sz="1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&lt;0,05</a:t>
            </a:r>
            <a:r>
              <a:rPr lang="ru-RU" sz="1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), гемоглобина на  10,39 % (</a:t>
            </a:r>
            <a:r>
              <a:rPr lang="ru-RU" sz="1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en-US" sz="1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&lt;0,05</a:t>
            </a:r>
            <a:r>
              <a:rPr lang="ru-RU" sz="1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), лейкоцитов  на 11,72 % (</a:t>
            </a:r>
            <a:r>
              <a:rPr lang="ru-RU" sz="1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en-US" sz="1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&lt;0,05</a:t>
            </a:r>
            <a:r>
              <a:rPr lang="ru-RU" sz="1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), общего белка на 14,5 % (</a:t>
            </a:r>
            <a:r>
              <a:rPr lang="ru-RU" sz="1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en-US" sz="1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&lt;0,0</a:t>
            </a:r>
            <a:r>
              <a:rPr lang="ru-RU" sz="1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1),  при снижении продуктов азотистого обмена: мочевины на 17,2 % (</a:t>
            </a:r>
            <a:r>
              <a:rPr lang="ru-RU" sz="1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en-US" sz="1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&lt;0,05</a:t>
            </a:r>
            <a:r>
              <a:rPr lang="ru-RU" sz="1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) и мочевой кислоты на 9,47 %. </a:t>
            </a:r>
          </a:p>
          <a:p>
            <a:r>
              <a:rPr lang="ru-RU" sz="1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Это указывает на положительное влияние добавки на морфологический состав их крови, дыхательную функцию крови, естественную </a:t>
            </a:r>
            <a:r>
              <a:rPr lang="ru-RU" sz="1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резистентность</a:t>
            </a:r>
            <a:r>
              <a:rPr lang="ru-RU" sz="1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организма птиц, положительный азотистый баланс и повышение белкового обмена </a:t>
            </a:r>
          </a:p>
          <a:p>
            <a:endParaRPr lang="ru-RU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7030A0"/>
                </a:solidFill>
                <a:latin typeface="Segoe Script" pitchFamily="34" charset="0"/>
                <a:cs typeface="Arial" pitchFamily="34" charset="0"/>
              </a:rPr>
              <a:t>Ценность и </a:t>
            </a:r>
            <a:r>
              <a:rPr lang="ru-RU" sz="2400" b="1" dirty="0" err="1" smtClean="0">
                <a:solidFill>
                  <a:srgbClr val="7030A0"/>
                </a:solidFill>
                <a:latin typeface="Segoe Script" pitchFamily="34" charset="0"/>
                <a:cs typeface="Arial" pitchFamily="34" charset="0"/>
              </a:rPr>
              <a:t>нутриенты</a:t>
            </a:r>
            <a:r>
              <a:rPr lang="ru-RU" sz="2400" b="1" dirty="0" smtClean="0">
                <a:solidFill>
                  <a:srgbClr val="7030A0"/>
                </a:solidFill>
                <a:latin typeface="Segoe Script" pitchFamily="34" charset="0"/>
                <a:cs typeface="Arial" pitchFamily="34" charset="0"/>
              </a:rPr>
              <a:t> куриного яйца</a:t>
            </a:r>
            <a:endParaRPr lang="ru-RU" sz="2400" b="1" dirty="0">
              <a:solidFill>
                <a:srgbClr val="7030A0"/>
              </a:solidFill>
              <a:latin typeface="Segoe Script" pitchFamily="34" charset="0"/>
              <a:cs typeface="Arial" pitchFamily="34" charset="0"/>
            </a:endParaRPr>
          </a:p>
        </p:txBody>
      </p:sp>
      <p:pic>
        <p:nvPicPr>
          <p:cNvPr id="10" name="Рисунок 9" descr="https://bezholesterina.com/files/2020/04/holesterin-jakur-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29000" y="1052736"/>
            <a:ext cx="5715000" cy="5805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https://ds02.infourok.ru/uploads/ex/0ca8/0001f4ef-d75ad826/2/img7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852936"/>
            <a:ext cx="3419872" cy="4005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https://sun9-22.userapi.com/c858128/v858128742/16bc59/AX5l-LsVqUA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980728"/>
            <a:ext cx="2695575" cy="17762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1510</TotalTime>
  <Words>1689</Words>
  <Application>Microsoft Office PowerPoint</Application>
  <PresentationFormat>Экран (4:3)</PresentationFormat>
  <Paragraphs>343</Paragraphs>
  <Slides>21</Slides>
  <Notes>5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3" baseType="lpstr">
      <vt:lpstr>Тема Office</vt:lpstr>
      <vt:lpstr>Диаграмма Microsoft Graph</vt:lpstr>
      <vt:lpstr>Влияние добавки высокоструктурированного цеолита обогащённого аминокислотами ВитаАмин на организм  и продуктивность сельскохозяйственных птиц</vt:lpstr>
      <vt:lpstr>Актуальность темы</vt:lpstr>
      <vt:lpstr>Цеолиты-энтеро-доноро сорбенты</vt:lpstr>
      <vt:lpstr>Аминокислоты «ВитаAмин» </vt:lpstr>
      <vt:lpstr>Слайд 5</vt:lpstr>
      <vt:lpstr>Материал и методы </vt:lpstr>
      <vt:lpstr>Схема опыта на курах-несушках</vt:lpstr>
      <vt:lpstr>Морфо-биохимические показатели крови кур-несушек</vt:lpstr>
      <vt:lpstr>Ценность и нутриенты куриного яйца</vt:lpstr>
      <vt:lpstr>Результаты анализа химического состава яиц</vt:lpstr>
      <vt:lpstr>Результаты яйцепродуктивности кур в частном птичнике </vt:lpstr>
      <vt:lpstr>Выявленные эффекты </vt:lpstr>
      <vt:lpstr>Схема опыта на индейках</vt:lpstr>
      <vt:lpstr>Слайд 14</vt:lpstr>
      <vt:lpstr>Слайд 15</vt:lpstr>
      <vt:lpstr>Слайд 16</vt:lpstr>
      <vt:lpstr> Опыты в индейководстве  </vt:lpstr>
      <vt:lpstr>Химический состав мышечной ткани индеек при использовании наноструктурированной добавки </vt:lpstr>
      <vt:lpstr>Слайд 19</vt:lpstr>
      <vt:lpstr> Влияние скармливания добавки на оперение птиц 1 группа (контроль)             2 группа (опыт)</vt:lpstr>
      <vt:lpstr>ВЫВОДЫ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user</cp:lastModifiedBy>
  <cp:revision>202</cp:revision>
  <dcterms:modified xsi:type="dcterms:W3CDTF">2020-06-12T23:26:32Z</dcterms:modified>
</cp:coreProperties>
</file>